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3826" y="139953"/>
            <a:ext cx="7756347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342350"/>
            <a:ext cx="8074659" cy="4511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1041" y="2227910"/>
            <a:ext cx="62064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1570" algn="l"/>
              </a:tabLst>
            </a:pPr>
            <a:r>
              <a:rPr sz="4800" spc="-10" dirty="0"/>
              <a:t>GENDER</a:t>
            </a:r>
            <a:r>
              <a:rPr sz="4800" dirty="0"/>
              <a:t>	</a:t>
            </a:r>
            <a:r>
              <a:rPr sz="4800" spc="-35" dirty="0"/>
              <a:t>SENSITIZATION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810892" y="3559214"/>
            <a:ext cx="5614035" cy="9810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4675" marR="657225" indent="-3810" algn="ctr">
              <a:lnSpc>
                <a:spcPct val="120000"/>
              </a:lnSpc>
              <a:spcBef>
                <a:spcPts val="100"/>
              </a:spcBef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Ms. Khushbu Prasad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Amity Law School, Amity University Patna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4798" y="2813430"/>
            <a:ext cx="39928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Sex</a:t>
            </a:r>
            <a:r>
              <a:rPr sz="4800" spc="-110" dirty="0"/>
              <a:t> </a:t>
            </a:r>
            <a:r>
              <a:rPr sz="4800" dirty="0"/>
              <a:t>and</a:t>
            </a:r>
            <a:r>
              <a:rPr sz="4800" spc="-105" dirty="0"/>
              <a:t> </a:t>
            </a:r>
            <a:r>
              <a:rPr sz="4800" spc="-10" dirty="0"/>
              <a:t>Gender</a:t>
            </a:r>
            <a:endParaRPr sz="4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1461591"/>
            <a:ext cx="7893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25" dirty="0">
                <a:latin typeface="Calibri"/>
                <a:cs typeface="Calibri"/>
              </a:rPr>
              <a:t>Sex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0451" y="1461591"/>
            <a:ext cx="11258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indicates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7021" y="1461591"/>
            <a:ext cx="12007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biological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437" y="1791080"/>
            <a:ext cx="4396740" cy="41592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8890" algn="just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Calibri"/>
                <a:cs typeface="Calibri"/>
              </a:rPr>
              <a:t>characteristics</a:t>
            </a:r>
            <a:r>
              <a:rPr sz="2400" spc="28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28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man</a:t>
            </a:r>
            <a:r>
              <a:rPr sz="2400" spc="285" dirty="0">
                <a:latin typeface="Calibri"/>
                <a:cs typeface="Calibri"/>
              </a:rPr>
              <a:t>   </a:t>
            </a:r>
            <a:r>
              <a:rPr sz="2400" spc="-25" dirty="0">
                <a:latin typeface="Calibri"/>
                <a:cs typeface="Calibri"/>
              </a:rPr>
              <a:t>and </a:t>
            </a:r>
            <a:r>
              <a:rPr sz="2400" dirty="0">
                <a:latin typeface="Calibri"/>
                <a:cs typeface="Calibri"/>
              </a:rPr>
              <a:t>woman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353060" marR="5080" indent="-340360" algn="just">
              <a:lnSpc>
                <a:spcPct val="90000"/>
              </a:lnSpc>
              <a:spcBef>
                <a:spcPts val="54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People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born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male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female. 	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very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few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exceptions</a:t>
            </a:r>
            <a:r>
              <a:rPr sz="2400" spc="4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they 	</a:t>
            </a:r>
            <a:r>
              <a:rPr sz="2400" dirty="0">
                <a:latin typeface="Calibri"/>
                <a:cs typeface="Calibri"/>
              </a:rPr>
              <a:t>remain</a:t>
            </a:r>
            <a:r>
              <a:rPr sz="2400" spc="370" dirty="0">
                <a:latin typeface="Calibri"/>
                <a:cs typeface="Calibri"/>
              </a:rPr>
              <a:t>    </a:t>
            </a:r>
            <a:r>
              <a:rPr sz="2400" dirty="0">
                <a:latin typeface="Calibri"/>
                <a:cs typeface="Calibri"/>
              </a:rPr>
              <a:t>male</a:t>
            </a:r>
            <a:r>
              <a:rPr sz="2400" spc="375" dirty="0">
                <a:latin typeface="Calibri"/>
                <a:cs typeface="Calibri"/>
              </a:rPr>
              <a:t>   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375" dirty="0">
                <a:latin typeface="Calibri"/>
                <a:cs typeface="Calibri"/>
              </a:rPr>
              <a:t>    </a:t>
            </a:r>
            <a:r>
              <a:rPr sz="2400" spc="-10" dirty="0">
                <a:latin typeface="Calibri"/>
                <a:cs typeface="Calibri"/>
              </a:rPr>
              <a:t>female 	</a:t>
            </a:r>
            <a:r>
              <a:rPr sz="2400" dirty="0">
                <a:latin typeface="Calibri"/>
                <a:cs typeface="Calibri"/>
              </a:rPr>
              <a:t>throughout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lives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terms 	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biological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make-up.</a:t>
            </a:r>
            <a:endParaRPr sz="2400">
              <a:latin typeface="Calibri"/>
              <a:cs typeface="Calibri"/>
            </a:endParaRPr>
          </a:p>
          <a:p>
            <a:pPr marL="353060" marR="5080" indent="-340360" algn="just">
              <a:lnSpc>
                <a:spcPct val="900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434" dirty="0">
                <a:latin typeface="Calibri"/>
                <a:cs typeface="Calibri"/>
              </a:rPr>
              <a:t>    </a:t>
            </a:r>
            <a:r>
              <a:rPr sz="2400" dirty="0">
                <a:latin typeface="Calibri"/>
                <a:cs typeface="Calibri"/>
              </a:rPr>
              <a:t>biological</a:t>
            </a:r>
            <a:r>
              <a:rPr sz="2400" spc="440" dirty="0">
                <a:latin typeface="Calibri"/>
                <a:cs typeface="Calibri"/>
              </a:rPr>
              <a:t>    </a:t>
            </a:r>
            <a:r>
              <a:rPr sz="2400" spc="-10" dirty="0">
                <a:latin typeface="Calibri"/>
                <a:cs typeface="Calibri"/>
              </a:rPr>
              <a:t>differences 	</a:t>
            </a:r>
            <a:r>
              <a:rPr sz="2400" dirty="0">
                <a:latin typeface="Calibri"/>
                <a:cs typeface="Calibri"/>
              </a:rPr>
              <a:t>between</a:t>
            </a:r>
            <a:r>
              <a:rPr sz="2400" spc="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women</a:t>
            </a:r>
            <a:r>
              <a:rPr sz="2400" spc="5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are 	</a:t>
            </a:r>
            <a:r>
              <a:rPr sz="2400" dirty="0">
                <a:latin typeface="Calibri"/>
                <a:cs typeface="Calibri"/>
              </a:rPr>
              <a:t>identified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at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birth</a:t>
            </a:r>
            <a:r>
              <a:rPr sz="2400" dirty="0">
                <a:latin typeface="Arial MT"/>
                <a:cs typeface="Arial MT"/>
              </a:rPr>
              <a:t>.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example: 	</a:t>
            </a:r>
            <a:r>
              <a:rPr sz="2400" dirty="0">
                <a:latin typeface="Calibri"/>
                <a:cs typeface="Calibri"/>
              </a:rPr>
              <a:t>only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women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give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birth;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only 	</a:t>
            </a:r>
            <a:r>
              <a:rPr sz="2400" dirty="0">
                <a:latin typeface="Calibri"/>
                <a:cs typeface="Calibri"/>
              </a:rPr>
              <a:t>men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have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sperms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…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5074" rIns="0" bIns="0" rtlCol="0">
            <a:spAutoFit/>
          </a:bodyPr>
          <a:lstStyle/>
          <a:p>
            <a:pPr marL="3543935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Sex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9553" y="3789006"/>
            <a:ext cx="3456431" cy="2592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08116" y="836675"/>
            <a:ext cx="28448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302765"/>
            <a:ext cx="807402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Gender</a:t>
            </a:r>
            <a:r>
              <a:rPr sz="3200" b="1" spc="490" dirty="0">
                <a:latin typeface="Calibri"/>
                <a:cs typeface="Calibri"/>
              </a:rPr>
              <a:t>    </a:t>
            </a:r>
            <a:r>
              <a:rPr sz="3200" b="1" dirty="0">
                <a:latin typeface="Calibri"/>
                <a:cs typeface="Calibri"/>
              </a:rPr>
              <a:t>indicates</a:t>
            </a:r>
            <a:r>
              <a:rPr sz="3200" b="1" spc="495" dirty="0">
                <a:latin typeface="Calibri"/>
                <a:cs typeface="Calibri"/>
              </a:rPr>
              <a:t>   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490" dirty="0">
                <a:latin typeface="Calibri"/>
                <a:cs typeface="Calibri"/>
              </a:rPr>
              <a:t>    </a:t>
            </a:r>
            <a:r>
              <a:rPr sz="3200" b="1" spc="-10" dirty="0">
                <a:latin typeface="Calibri"/>
                <a:cs typeface="Calibri"/>
              </a:rPr>
              <a:t>characteristics, </a:t>
            </a:r>
            <a:r>
              <a:rPr sz="3200" b="1" dirty="0">
                <a:latin typeface="Calibri"/>
                <a:cs typeface="Calibri"/>
              </a:rPr>
              <a:t>positions</a:t>
            </a:r>
            <a:r>
              <a:rPr sz="3200" b="1" spc="2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204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roles</a:t>
            </a:r>
            <a:r>
              <a:rPr sz="3200" b="1" spc="2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2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man</a:t>
            </a:r>
            <a:r>
              <a:rPr sz="3200" b="1" spc="2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2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woman</a:t>
            </a:r>
            <a:r>
              <a:rPr sz="3200" b="1" spc="2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22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all </a:t>
            </a:r>
            <a:r>
              <a:rPr sz="3200" dirty="0">
                <a:latin typeface="Calibri"/>
                <a:cs typeface="Calibri"/>
              </a:rPr>
              <a:t>social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relationships.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2674" rIns="0" bIns="0" rtlCol="0">
            <a:spAutoFit/>
          </a:bodyPr>
          <a:lstStyle/>
          <a:p>
            <a:pPr marL="294195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Gender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3200400"/>
            <a:ext cx="3786124" cy="3429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" y="3124136"/>
            <a:ext cx="3810000" cy="34179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2058035">
              <a:lnSpc>
                <a:spcPct val="100000"/>
              </a:lnSpc>
              <a:spcBef>
                <a:spcPts val="105"/>
              </a:spcBef>
            </a:pPr>
            <a:r>
              <a:rPr dirty="0"/>
              <a:t>Gender</a:t>
            </a:r>
            <a:r>
              <a:rPr spc="-3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spc="-25" dirty="0"/>
              <a:t>Sex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5080" indent="-342900" algn="just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"Sex"</a:t>
            </a:r>
            <a:r>
              <a:rPr sz="3000" b="1" spc="635" dirty="0">
                <a:latin typeface="Calibri"/>
                <a:cs typeface="Calibri"/>
              </a:rPr>
              <a:t> </a:t>
            </a:r>
            <a:r>
              <a:rPr sz="3000" dirty="0"/>
              <a:t>refers</a:t>
            </a:r>
            <a:r>
              <a:rPr sz="3000" spc="635" dirty="0"/>
              <a:t> </a:t>
            </a:r>
            <a:r>
              <a:rPr sz="3000" dirty="0"/>
              <a:t>to</a:t>
            </a:r>
            <a:r>
              <a:rPr sz="3000" spc="645" dirty="0"/>
              <a:t> </a:t>
            </a:r>
            <a:r>
              <a:rPr sz="3000" dirty="0"/>
              <a:t>the</a:t>
            </a:r>
            <a:r>
              <a:rPr sz="3000" spc="630" dirty="0"/>
              <a:t> </a:t>
            </a:r>
            <a:r>
              <a:rPr sz="3000" dirty="0"/>
              <a:t>biological</a:t>
            </a:r>
            <a:r>
              <a:rPr sz="3000" spc="635" dirty="0"/>
              <a:t> </a:t>
            </a:r>
            <a:r>
              <a:rPr sz="3000" dirty="0"/>
              <a:t>and</a:t>
            </a:r>
            <a:r>
              <a:rPr sz="3000" spc="630" dirty="0"/>
              <a:t> </a:t>
            </a:r>
            <a:r>
              <a:rPr sz="3000" spc="-10" dirty="0"/>
              <a:t>physiological characteristics</a:t>
            </a:r>
            <a:r>
              <a:rPr sz="3000" spc="-65" dirty="0"/>
              <a:t> </a:t>
            </a:r>
            <a:r>
              <a:rPr sz="3000" dirty="0"/>
              <a:t>that</a:t>
            </a:r>
            <a:r>
              <a:rPr sz="3000" spc="-40" dirty="0"/>
              <a:t> </a:t>
            </a:r>
            <a:r>
              <a:rPr sz="3000" dirty="0"/>
              <a:t>define</a:t>
            </a:r>
            <a:r>
              <a:rPr sz="3000" spc="-40" dirty="0"/>
              <a:t> </a:t>
            </a:r>
            <a:r>
              <a:rPr sz="3000" dirty="0"/>
              <a:t>men</a:t>
            </a:r>
            <a:r>
              <a:rPr sz="3000" spc="-35" dirty="0"/>
              <a:t> </a:t>
            </a:r>
            <a:r>
              <a:rPr sz="3000" dirty="0"/>
              <a:t>and</a:t>
            </a:r>
            <a:r>
              <a:rPr sz="3000" spc="-25" dirty="0"/>
              <a:t> </a:t>
            </a:r>
            <a:r>
              <a:rPr sz="3000" spc="-10" dirty="0"/>
              <a:t>women.</a:t>
            </a:r>
            <a:endParaRPr sz="3000">
              <a:latin typeface="Calibri"/>
              <a:cs typeface="Calibri"/>
            </a:endParaRPr>
          </a:p>
          <a:p>
            <a:pPr marL="355600" marR="6350" indent="-342900" algn="just">
              <a:lnSpc>
                <a:spcPct val="9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"Gender"</a:t>
            </a:r>
            <a:r>
              <a:rPr sz="3000" b="1" spc="105" dirty="0">
                <a:latin typeface="Calibri"/>
                <a:cs typeface="Calibri"/>
              </a:rPr>
              <a:t> </a:t>
            </a:r>
            <a:r>
              <a:rPr sz="3000" dirty="0"/>
              <a:t>refers</a:t>
            </a:r>
            <a:r>
              <a:rPr sz="3000" spc="85" dirty="0"/>
              <a:t> </a:t>
            </a:r>
            <a:r>
              <a:rPr sz="3000" dirty="0"/>
              <a:t>to</a:t>
            </a:r>
            <a:r>
              <a:rPr sz="3000" spc="85" dirty="0"/>
              <a:t> </a:t>
            </a:r>
            <a:r>
              <a:rPr sz="3000" dirty="0"/>
              <a:t>the</a:t>
            </a:r>
            <a:r>
              <a:rPr sz="3000" spc="85" dirty="0"/>
              <a:t> </a:t>
            </a:r>
            <a:r>
              <a:rPr sz="3000" dirty="0"/>
              <a:t>socially</a:t>
            </a:r>
            <a:r>
              <a:rPr sz="3000" spc="95" dirty="0"/>
              <a:t> </a:t>
            </a:r>
            <a:r>
              <a:rPr sz="3000" dirty="0"/>
              <a:t>constructed</a:t>
            </a:r>
            <a:r>
              <a:rPr sz="3000" spc="85" dirty="0"/>
              <a:t> </a:t>
            </a:r>
            <a:r>
              <a:rPr sz="3000" spc="-10" dirty="0"/>
              <a:t>roles, </a:t>
            </a:r>
            <a:r>
              <a:rPr sz="3000" dirty="0"/>
              <a:t>behaviours,</a:t>
            </a:r>
            <a:r>
              <a:rPr sz="3000" spc="175" dirty="0"/>
              <a:t> </a:t>
            </a:r>
            <a:r>
              <a:rPr sz="3000" dirty="0"/>
              <a:t>activities,</a:t>
            </a:r>
            <a:r>
              <a:rPr sz="3000" spc="165" dirty="0"/>
              <a:t> </a:t>
            </a:r>
            <a:r>
              <a:rPr sz="3000" dirty="0"/>
              <a:t>and</a:t>
            </a:r>
            <a:r>
              <a:rPr sz="3000" spc="180" dirty="0"/>
              <a:t> </a:t>
            </a:r>
            <a:r>
              <a:rPr sz="3000" dirty="0"/>
              <a:t>attributes</a:t>
            </a:r>
            <a:r>
              <a:rPr sz="3000" spc="180" dirty="0"/>
              <a:t> </a:t>
            </a:r>
            <a:r>
              <a:rPr sz="3000" dirty="0"/>
              <a:t>that</a:t>
            </a:r>
            <a:r>
              <a:rPr sz="3000" spc="180" dirty="0"/>
              <a:t> </a:t>
            </a:r>
            <a:r>
              <a:rPr sz="3000" dirty="0"/>
              <a:t>a</a:t>
            </a:r>
            <a:r>
              <a:rPr sz="3000" spc="170" dirty="0"/>
              <a:t> </a:t>
            </a:r>
            <a:r>
              <a:rPr sz="3000" spc="-10" dirty="0"/>
              <a:t>given </a:t>
            </a:r>
            <a:r>
              <a:rPr sz="3000" dirty="0"/>
              <a:t>society</a:t>
            </a:r>
            <a:r>
              <a:rPr sz="3000" spc="535" dirty="0"/>
              <a:t>  </a:t>
            </a:r>
            <a:r>
              <a:rPr sz="3000" dirty="0"/>
              <a:t>considers</a:t>
            </a:r>
            <a:r>
              <a:rPr sz="3000" spc="555" dirty="0"/>
              <a:t>  </a:t>
            </a:r>
            <a:r>
              <a:rPr sz="3000" dirty="0"/>
              <a:t>appropriate</a:t>
            </a:r>
            <a:r>
              <a:rPr sz="3000" spc="545" dirty="0"/>
              <a:t>  </a:t>
            </a:r>
            <a:r>
              <a:rPr sz="3000" dirty="0"/>
              <a:t>for</a:t>
            </a:r>
            <a:r>
              <a:rPr sz="3000" spc="545" dirty="0"/>
              <a:t>  </a:t>
            </a:r>
            <a:r>
              <a:rPr sz="3000" dirty="0"/>
              <a:t>men</a:t>
            </a:r>
            <a:r>
              <a:rPr sz="3000" spc="540" dirty="0"/>
              <a:t>  </a:t>
            </a:r>
            <a:r>
              <a:rPr sz="3000" spc="-25" dirty="0"/>
              <a:t>and </a:t>
            </a:r>
            <a:r>
              <a:rPr sz="3000" spc="-10" dirty="0"/>
              <a:t>women.</a:t>
            </a:r>
            <a:endParaRPr sz="3000">
              <a:latin typeface="Calibri"/>
              <a:cs typeface="Calibri"/>
            </a:endParaRPr>
          </a:p>
          <a:p>
            <a:pPr marL="356235" indent="-343535" algn="just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56235" algn="l"/>
              </a:tabLst>
            </a:pPr>
            <a:r>
              <a:rPr sz="3000" spc="-140" dirty="0"/>
              <a:t>To</a:t>
            </a:r>
            <a:r>
              <a:rPr sz="3000" spc="-15" dirty="0"/>
              <a:t> </a:t>
            </a:r>
            <a:r>
              <a:rPr sz="3000" dirty="0"/>
              <a:t>put</a:t>
            </a:r>
            <a:r>
              <a:rPr sz="3000" spc="-20" dirty="0"/>
              <a:t> </a:t>
            </a:r>
            <a:r>
              <a:rPr sz="3000" dirty="0"/>
              <a:t>it</a:t>
            </a:r>
            <a:r>
              <a:rPr sz="3000" spc="-15" dirty="0"/>
              <a:t> </a:t>
            </a:r>
            <a:r>
              <a:rPr sz="3000" dirty="0"/>
              <a:t>another</a:t>
            </a:r>
            <a:r>
              <a:rPr sz="3000" spc="-15" dirty="0"/>
              <a:t> </a:t>
            </a:r>
            <a:r>
              <a:rPr sz="3000" spc="-20" dirty="0"/>
              <a:t>way:</a:t>
            </a:r>
            <a:endParaRPr sz="3000"/>
          </a:p>
          <a:p>
            <a:pPr marL="355600" marR="6985" indent="-342900" algn="just">
              <a:lnSpc>
                <a:spcPct val="9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"Male"</a:t>
            </a:r>
            <a:r>
              <a:rPr sz="3000" b="1" spc="4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and</a:t>
            </a:r>
            <a:r>
              <a:rPr sz="3000" b="1" spc="4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"female"</a:t>
            </a:r>
            <a:r>
              <a:rPr sz="3000" b="1" spc="4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are</a:t>
            </a:r>
            <a:r>
              <a:rPr sz="3000" b="1" spc="48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sex</a:t>
            </a:r>
            <a:r>
              <a:rPr sz="3000" b="1" spc="459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categories,</a:t>
            </a:r>
            <a:r>
              <a:rPr sz="3000" b="1" spc="47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while </a:t>
            </a:r>
            <a:r>
              <a:rPr sz="3000" b="1" dirty="0">
                <a:latin typeface="Calibri"/>
                <a:cs typeface="Calibri"/>
              </a:rPr>
              <a:t>"masculine"</a:t>
            </a:r>
            <a:r>
              <a:rPr sz="3000" b="1" spc="495" dirty="0">
                <a:latin typeface="Calibri"/>
                <a:cs typeface="Calibri"/>
              </a:rPr>
              <a:t>   </a:t>
            </a:r>
            <a:r>
              <a:rPr sz="3000" b="1" dirty="0">
                <a:latin typeface="Calibri"/>
                <a:cs typeface="Calibri"/>
              </a:rPr>
              <a:t>and</a:t>
            </a:r>
            <a:r>
              <a:rPr sz="3000" b="1" spc="490" dirty="0">
                <a:latin typeface="Calibri"/>
                <a:cs typeface="Calibri"/>
              </a:rPr>
              <a:t>   </a:t>
            </a:r>
            <a:r>
              <a:rPr sz="3000" b="1" dirty="0">
                <a:latin typeface="Calibri"/>
                <a:cs typeface="Calibri"/>
              </a:rPr>
              <a:t>"feminine"</a:t>
            </a:r>
            <a:r>
              <a:rPr sz="3000" b="1" spc="500" dirty="0">
                <a:latin typeface="Calibri"/>
                <a:cs typeface="Calibri"/>
              </a:rPr>
              <a:t>   </a:t>
            </a:r>
            <a:r>
              <a:rPr sz="3000" b="1" dirty="0">
                <a:latin typeface="Calibri"/>
                <a:cs typeface="Calibri"/>
              </a:rPr>
              <a:t>are</a:t>
            </a:r>
            <a:r>
              <a:rPr sz="3000" b="1" spc="490" dirty="0">
                <a:latin typeface="Calibri"/>
                <a:cs typeface="Calibri"/>
              </a:rPr>
              <a:t>   </a:t>
            </a:r>
            <a:r>
              <a:rPr sz="3000" b="1" spc="-10" dirty="0">
                <a:latin typeface="Calibri"/>
                <a:cs typeface="Calibri"/>
              </a:rPr>
              <a:t>gender categories.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294513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Exercise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71345"/>
            <a:ext cx="8074025" cy="466026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6985" indent="-342900" algn="just">
              <a:lnSpc>
                <a:spcPct val="9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2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series</a:t>
            </a:r>
            <a:r>
              <a:rPr sz="3200" spc="2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2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statements</a:t>
            </a:r>
            <a:r>
              <a:rPr sz="3200" spc="3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2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given</a:t>
            </a:r>
            <a:r>
              <a:rPr sz="3200" spc="3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below.</a:t>
            </a:r>
            <a:r>
              <a:rPr sz="3200" spc="2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After </a:t>
            </a:r>
            <a:r>
              <a:rPr sz="3200" dirty="0">
                <a:latin typeface="Calibri"/>
                <a:cs typeface="Calibri"/>
              </a:rPr>
              <a:t>each</a:t>
            </a:r>
            <a:r>
              <a:rPr sz="3200" spc="39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statement,</a:t>
            </a:r>
            <a:r>
              <a:rPr sz="3200" spc="39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39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participants</a:t>
            </a:r>
            <a:r>
              <a:rPr sz="3200" spc="39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390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decide</a:t>
            </a:r>
            <a:r>
              <a:rPr sz="3200" spc="2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whether</a:t>
            </a:r>
            <a:r>
              <a:rPr sz="3200" spc="2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25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characteristic/behavior</a:t>
            </a:r>
            <a:r>
              <a:rPr sz="3200" spc="25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statement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gender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sex</a:t>
            </a:r>
            <a:endParaRPr sz="3200">
              <a:latin typeface="Calibri"/>
              <a:cs typeface="Calibri"/>
            </a:endParaRPr>
          </a:p>
          <a:p>
            <a:pPr marL="354330" marR="5080" indent="-341630" algn="just">
              <a:lnSpc>
                <a:spcPts val="3460"/>
              </a:lnSpc>
              <a:spcBef>
                <a:spcPts val="819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Each</a:t>
            </a:r>
            <a:r>
              <a:rPr sz="3200" spc="5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participant</a:t>
            </a:r>
            <a:r>
              <a:rPr sz="3200" spc="5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5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decide</a:t>
            </a:r>
            <a:r>
              <a:rPr sz="3200" spc="5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5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themselves 	</a:t>
            </a:r>
            <a:r>
              <a:rPr sz="3200" dirty="0">
                <a:latin typeface="Calibri"/>
                <a:cs typeface="Calibri"/>
              </a:rPr>
              <a:t>without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discussing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others.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1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There</a:t>
            </a:r>
            <a:r>
              <a:rPr sz="3200" spc="4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4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</a:t>
            </a:r>
            <a:r>
              <a:rPr sz="3200" spc="4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right</a:t>
            </a:r>
            <a:r>
              <a:rPr sz="3200" spc="4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4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wrong</a:t>
            </a:r>
            <a:r>
              <a:rPr sz="3200" spc="4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response</a:t>
            </a:r>
            <a:r>
              <a:rPr sz="3200" spc="4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43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participants</a:t>
            </a:r>
            <a:r>
              <a:rPr sz="3200" spc="18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19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freely</a:t>
            </a:r>
            <a:r>
              <a:rPr sz="3200" spc="18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choose</a:t>
            </a:r>
            <a:r>
              <a:rPr sz="3200" spc="17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whatever </a:t>
            </a:r>
            <a:r>
              <a:rPr sz="3200" dirty="0">
                <a:latin typeface="Calibri"/>
                <a:cs typeface="Calibri"/>
              </a:rPr>
              <a:t>they</a:t>
            </a:r>
            <a:r>
              <a:rPr sz="3200" spc="41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think</a:t>
            </a:r>
            <a:r>
              <a:rPr sz="3200" spc="40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42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correct</a:t>
            </a:r>
            <a:r>
              <a:rPr sz="3200" spc="40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according</a:t>
            </a:r>
            <a:r>
              <a:rPr sz="3200" spc="41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42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them. Following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Statements: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5922" y="163194"/>
            <a:ext cx="63347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Following</a:t>
            </a:r>
            <a:r>
              <a:rPr sz="4000" spc="-120" dirty="0"/>
              <a:t> </a:t>
            </a:r>
            <a:r>
              <a:rPr sz="4000" dirty="0"/>
              <a:t>are</a:t>
            </a:r>
            <a:r>
              <a:rPr sz="4000" spc="-135" dirty="0"/>
              <a:t> </a:t>
            </a:r>
            <a:r>
              <a:rPr sz="4000" dirty="0"/>
              <a:t>the</a:t>
            </a:r>
            <a:r>
              <a:rPr sz="4000" spc="-135" dirty="0"/>
              <a:t> </a:t>
            </a:r>
            <a:r>
              <a:rPr sz="4000" spc="-10" dirty="0"/>
              <a:t>Statements: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74370" y="1086357"/>
            <a:ext cx="4885055" cy="148971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355600" marR="7620" indent="-342900">
              <a:lnSpc>
                <a:spcPts val="1920"/>
              </a:lnSpc>
              <a:spcBef>
                <a:spcPts val="56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Men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not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need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tenderness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less </a:t>
            </a:r>
            <a:r>
              <a:rPr sz="2000" dirty="0">
                <a:latin typeface="Calibri"/>
                <a:cs typeface="Calibri"/>
              </a:rPr>
              <a:t>sensitive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than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women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Most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drivers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men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000" spc="-10" dirty="0">
                <a:latin typeface="Calibri"/>
                <a:cs typeface="Calibri"/>
              </a:rPr>
              <a:t>Women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give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birth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babies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don’t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  <a:tab pos="1002665" algn="l"/>
                <a:tab pos="1390650" algn="l"/>
                <a:tab pos="2242185" algn="l"/>
                <a:tab pos="2577465" algn="l"/>
                <a:tab pos="3101975" algn="l"/>
                <a:tab pos="4659630" algn="l"/>
              </a:tabLst>
            </a:pPr>
            <a:r>
              <a:rPr sz="2000" spc="-20" dirty="0">
                <a:latin typeface="Calibri"/>
                <a:cs typeface="Calibri"/>
              </a:rPr>
              <a:t>Care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of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babies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is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the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responsibility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of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370" y="2488819"/>
            <a:ext cx="4884420" cy="405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women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Only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women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breastfeed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babies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Men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have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moustache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000" spc="-10" dirty="0">
                <a:latin typeface="Calibri"/>
                <a:cs typeface="Calibri"/>
              </a:rPr>
              <a:t>Women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cannot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carry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heavy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loads</a:t>
            </a:r>
            <a:endParaRPr sz="2000">
              <a:latin typeface="Calibri"/>
              <a:cs typeface="Calibri"/>
            </a:endParaRPr>
          </a:p>
          <a:p>
            <a:pPr marL="355600" marR="6350" indent="-342900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Women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scared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working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outside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their </a:t>
            </a:r>
            <a:r>
              <a:rPr sz="2000" dirty="0">
                <a:latin typeface="Calibri"/>
                <a:cs typeface="Calibri"/>
              </a:rPr>
              <a:t>homes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night</a:t>
            </a:r>
            <a:endParaRPr sz="200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  <a:tab pos="1126490" algn="l"/>
                <a:tab pos="1908810" algn="l"/>
                <a:tab pos="2637155" algn="l"/>
                <a:tab pos="2986405" algn="l"/>
                <a:tab pos="3946525" algn="l"/>
              </a:tabLst>
            </a:pPr>
            <a:r>
              <a:rPr sz="2000" spc="-10" dirty="0">
                <a:latin typeface="Calibri"/>
                <a:cs typeface="Calibri"/>
              </a:rPr>
              <a:t>Men’s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voices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break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at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puberty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30" dirty="0">
                <a:latin typeface="Calibri"/>
                <a:cs typeface="Calibri"/>
              </a:rPr>
              <a:t>women’s </a:t>
            </a:r>
            <a:r>
              <a:rPr sz="2000" spc="-10" dirty="0">
                <a:latin typeface="Calibri"/>
                <a:cs typeface="Calibri"/>
              </a:rPr>
              <a:t>don’t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ts val="216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1393190" algn="l"/>
                <a:tab pos="1952625" algn="l"/>
                <a:tab pos="3233420" algn="l"/>
                <a:tab pos="3848735" algn="l"/>
                <a:tab pos="4536440" algn="l"/>
              </a:tabLst>
            </a:pPr>
            <a:r>
              <a:rPr sz="2000" spc="-10" dirty="0">
                <a:latin typeface="Calibri"/>
                <a:cs typeface="Calibri"/>
              </a:rPr>
              <a:t>Women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are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emotional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and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men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are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rational</a:t>
            </a:r>
            <a:endParaRPr sz="2000">
              <a:latin typeface="Calibri"/>
              <a:cs typeface="Calibri"/>
            </a:endParaRPr>
          </a:p>
          <a:p>
            <a:pPr marL="355600" marR="5715" indent="-342900">
              <a:lnSpc>
                <a:spcPts val="1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  <a:tab pos="1021080" algn="l"/>
                <a:tab pos="1364615" algn="l"/>
                <a:tab pos="1841500" algn="l"/>
                <a:tab pos="2749550" algn="l"/>
                <a:tab pos="3370579" algn="l"/>
                <a:tab pos="3946525" algn="l"/>
                <a:tab pos="4481195" algn="l"/>
              </a:tabLst>
            </a:pPr>
            <a:r>
              <a:rPr sz="2000" spc="-20" dirty="0">
                <a:latin typeface="Calibri"/>
                <a:cs typeface="Calibri"/>
              </a:rPr>
              <a:t>Most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of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the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women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have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long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hair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and </a:t>
            </a:r>
            <a:r>
              <a:rPr sz="2000" dirty="0">
                <a:latin typeface="Calibri"/>
                <a:cs typeface="Calibri"/>
              </a:rPr>
              <a:t>men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have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short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hair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Most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scientists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men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Cooking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naturally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women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65316" y="925195"/>
            <a:ext cx="15201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40" dirty="0">
                <a:solidFill>
                  <a:srgbClr val="C00000"/>
                </a:solidFill>
                <a:latin typeface="Calibri"/>
                <a:cs typeface="Calibri"/>
              </a:rPr>
              <a:t>Yes</a:t>
            </a:r>
            <a:r>
              <a:rPr sz="20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Its</a:t>
            </a:r>
            <a:r>
              <a:rPr sz="20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Gender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46329" y="925195"/>
            <a:ext cx="10553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No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its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C00000"/>
                </a:solidFill>
                <a:latin typeface="Calibri"/>
                <a:cs typeface="Calibri"/>
              </a:rPr>
              <a:t>Sex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757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Difference</a:t>
            </a:r>
            <a:r>
              <a:rPr sz="4000" spc="-110" dirty="0"/>
              <a:t> </a:t>
            </a:r>
            <a:r>
              <a:rPr sz="4000" dirty="0"/>
              <a:t>Between</a:t>
            </a:r>
            <a:r>
              <a:rPr sz="4000" spc="-125" dirty="0"/>
              <a:t> </a:t>
            </a:r>
            <a:r>
              <a:rPr sz="4000" dirty="0"/>
              <a:t>Gender</a:t>
            </a:r>
            <a:r>
              <a:rPr sz="4000" spc="-120" dirty="0"/>
              <a:t> </a:t>
            </a:r>
            <a:r>
              <a:rPr sz="4000" dirty="0"/>
              <a:t>and</a:t>
            </a:r>
            <a:r>
              <a:rPr sz="4000" spc="-130" dirty="0"/>
              <a:t> </a:t>
            </a:r>
            <a:r>
              <a:rPr sz="4000" spc="-25" dirty="0"/>
              <a:t>Sex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243454" y="1536953"/>
            <a:ext cx="4962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92550" algn="l"/>
              </a:tabLst>
            </a:pPr>
            <a:r>
              <a:rPr sz="2400" b="1" spc="-25" dirty="0">
                <a:latin typeface="Calibri"/>
                <a:cs typeface="Calibri"/>
              </a:rPr>
              <a:t>SEX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10" dirty="0">
                <a:latin typeface="Calibri"/>
                <a:cs typeface="Calibri"/>
              </a:rPr>
              <a:t>GENDER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527" y="2115438"/>
            <a:ext cx="3849370" cy="21475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Constructed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society</a:t>
            </a:r>
            <a:endParaRPr sz="2400">
              <a:latin typeface="Calibri"/>
              <a:cs typeface="Calibri"/>
            </a:endParaRPr>
          </a:p>
          <a:p>
            <a:pPr marL="355600" marR="111125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Multi-faceted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differs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within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between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cultures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Dynamic,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changes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over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time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Acquired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115438"/>
            <a:ext cx="3279775" cy="21475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Biologically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determined</a:t>
            </a:r>
            <a:endParaRPr sz="2400">
              <a:latin typeface="Calibri"/>
              <a:cs typeface="Calibri"/>
            </a:endParaRPr>
          </a:p>
          <a:p>
            <a:pPr marL="355600" marR="52705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Universal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human beings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Unchanging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Inborn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(by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Birth)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463550">
              <a:lnSpc>
                <a:spcPct val="100000"/>
              </a:lnSpc>
              <a:spcBef>
                <a:spcPts val="105"/>
              </a:spcBef>
            </a:pPr>
            <a:r>
              <a:rPr dirty="0"/>
              <a:t>Gender</a:t>
            </a:r>
            <a:r>
              <a:rPr spc="-60" dirty="0"/>
              <a:t> </a:t>
            </a:r>
            <a:r>
              <a:rPr dirty="0"/>
              <a:t>roles</a:t>
            </a:r>
            <a:r>
              <a:rPr spc="-5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stereotypes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7461"/>
            <a:ext cx="8074025" cy="422402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b="1" dirty="0">
                <a:latin typeface="Calibri"/>
                <a:cs typeface="Calibri"/>
              </a:rPr>
              <a:t>Gender</a:t>
            </a:r>
            <a:r>
              <a:rPr sz="2700" b="1" spc="290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role</a:t>
            </a:r>
            <a:r>
              <a:rPr sz="2700" b="1" spc="280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i</a:t>
            </a:r>
            <a:r>
              <a:rPr sz="2700" dirty="0">
                <a:latin typeface="Calibri"/>
                <a:cs typeface="Calibri"/>
              </a:rPr>
              <a:t>s</a:t>
            </a:r>
            <a:r>
              <a:rPr sz="2700" spc="2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2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behaviors,</a:t>
            </a:r>
            <a:r>
              <a:rPr sz="2700" spc="2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attitudes</a:t>
            </a:r>
            <a:r>
              <a:rPr sz="2700" spc="2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values,</a:t>
            </a:r>
            <a:r>
              <a:rPr sz="2700" spc="2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beliefs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5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</a:t>
            </a:r>
            <a:r>
              <a:rPr sz="2700" spc="5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on</a:t>
            </a:r>
            <a:r>
              <a:rPr sz="2700" spc="5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that</a:t>
            </a:r>
            <a:r>
              <a:rPr sz="2700" spc="5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5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particular</a:t>
            </a:r>
            <a:r>
              <a:rPr sz="2700" spc="5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cultural</a:t>
            </a:r>
            <a:r>
              <a:rPr sz="2700" spc="5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group</a:t>
            </a:r>
            <a:r>
              <a:rPr sz="2700" spc="5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considers </a:t>
            </a:r>
            <a:r>
              <a:rPr sz="2700" dirty="0">
                <a:latin typeface="Calibri"/>
                <a:cs typeface="Calibri"/>
              </a:rPr>
              <a:t>appropriate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for</a:t>
            </a:r>
            <a:r>
              <a:rPr sz="2700" spc="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males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females</a:t>
            </a:r>
            <a:r>
              <a:rPr sz="2700" spc="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on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basis</a:t>
            </a:r>
            <a:r>
              <a:rPr sz="2700" spc="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their </a:t>
            </a:r>
            <a:r>
              <a:rPr sz="2700" dirty="0">
                <a:latin typeface="Calibri"/>
                <a:cs typeface="Calibri"/>
              </a:rPr>
              <a:t>biological</a:t>
            </a:r>
            <a:r>
              <a:rPr sz="2700" spc="2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sex.</a:t>
            </a:r>
            <a:r>
              <a:rPr sz="2700" spc="2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Gender</a:t>
            </a:r>
            <a:r>
              <a:rPr sz="2700" spc="2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roles</a:t>
            </a:r>
            <a:r>
              <a:rPr sz="2700" spc="2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2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expectations</a:t>
            </a:r>
            <a:r>
              <a:rPr sz="2700" spc="270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are </a:t>
            </a:r>
            <a:r>
              <a:rPr sz="2700" spc="-10" dirty="0">
                <a:latin typeface="Calibri"/>
                <a:cs typeface="Calibri"/>
              </a:rPr>
              <a:t>learned.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95"/>
              </a:spcBef>
              <a:buFont typeface="Arial MT"/>
              <a:buChar char="•"/>
            </a:pPr>
            <a:endParaRPr sz="27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sz="2700" b="1" dirty="0">
                <a:latin typeface="Calibri"/>
                <a:cs typeface="Calibri"/>
              </a:rPr>
              <a:t>A</a:t>
            </a:r>
            <a:r>
              <a:rPr sz="2700" b="1" spc="165" dirty="0">
                <a:latin typeface="Calibri"/>
                <a:cs typeface="Calibri"/>
              </a:rPr>
              <a:t>  </a:t>
            </a:r>
            <a:r>
              <a:rPr sz="2700" b="1" dirty="0">
                <a:latin typeface="Calibri"/>
                <a:cs typeface="Calibri"/>
              </a:rPr>
              <a:t>gender</a:t>
            </a:r>
            <a:r>
              <a:rPr sz="2700" b="1" spc="175" dirty="0">
                <a:latin typeface="Calibri"/>
                <a:cs typeface="Calibri"/>
              </a:rPr>
              <a:t>  </a:t>
            </a:r>
            <a:r>
              <a:rPr sz="2700" b="1" dirty="0">
                <a:latin typeface="Calibri"/>
                <a:cs typeface="Calibri"/>
              </a:rPr>
              <a:t>stereotype</a:t>
            </a:r>
            <a:r>
              <a:rPr sz="2700" b="1" spc="17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1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1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product</a:t>
            </a:r>
            <a:r>
              <a:rPr sz="2700" spc="1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1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165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subjective </a:t>
            </a:r>
            <a:r>
              <a:rPr sz="2700" dirty="0">
                <a:latin typeface="Calibri"/>
                <a:cs typeface="Calibri"/>
              </a:rPr>
              <a:t>perception</a:t>
            </a:r>
            <a:r>
              <a:rPr sz="2700" spc="1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built</a:t>
            </a:r>
            <a:r>
              <a:rPr sz="2700" spc="1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with</a:t>
            </a:r>
            <a:r>
              <a:rPr sz="2700" spc="1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</a:t>
            </a:r>
            <a:r>
              <a:rPr sz="2700" spc="1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aim</a:t>
            </a:r>
            <a:r>
              <a:rPr sz="2700" spc="1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1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confirming</a:t>
            </a:r>
            <a:r>
              <a:rPr sz="2700" spc="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1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society</a:t>
            </a:r>
            <a:r>
              <a:rPr sz="2700" spc="13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in </a:t>
            </a:r>
            <a:r>
              <a:rPr sz="2700" dirty="0">
                <a:latin typeface="Calibri"/>
                <a:cs typeface="Calibri"/>
              </a:rPr>
              <a:t>which</a:t>
            </a:r>
            <a:r>
              <a:rPr sz="2700" spc="10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women</a:t>
            </a:r>
            <a:r>
              <a:rPr sz="2700" spc="11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have</a:t>
            </a:r>
            <a:r>
              <a:rPr sz="2700" spc="10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11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lower</a:t>
            </a:r>
            <a:r>
              <a:rPr sz="2700" spc="10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status</a:t>
            </a:r>
            <a:r>
              <a:rPr sz="2700" spc="1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than</a:t>
            </a:r>
            <a:r>
              <a:rPr sz="2700" spc="11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men.</a:t>
            </a:r>
            <a:r>
              <a:rPr sz="2700" spc="114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The </a:t>
            </a:r>
            <a:r>
              <a:rPr sz="2700" dirty="0">
                <a:latin typeface="Calibri"/>
                <a:cs typeface="Calibri"/>
              </a:rPr>
              <a:t>consequences</a:t>
            </a:r>
            <a:r>
              <a:rPr sz="2700" spc="1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1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these</a:t>
            </a:r>
            <a:r>
              <a:rPr sz="2700" spc="1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gender</a:t>
            </a:r>
            <a:r>
              <a:rPr sz="2700" spc="1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stereotypes</a:t>
            </a:r>
            <a:r>
              <a:rPr sz="2700" spc="1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are</a:t>
            </a:r>
            <a:r>
              <a:rPr sz="2700" spc="17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gender </a:t>
            </a:r>
            <a:r>
              <a:rPr sz="2700" dirty="0">
                <a:latin typeface="Calibri"/>
                <a:cs typeface="Calibri"/>
              </a:rPr>
              <a:t>inequality,</a:t>
            </a:r>
            <a:r>
              <a:rPr sz="2700" spc="25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25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continuous</a:t>
            </a:r>
            <a:r>
              <a:rPr sz="2700" spc="2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reproduction</a:t>
            </a:r>
            <a:r>
              <a:rPr sz="2700" spc="25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265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gender </a:t>
            </a:r>
            <a:r>
              <a:rPr sz="2700" dirty="0">
                <a:latin typeface="Calibri"/>
                <a:cs typeface="Calibri"/>
              </a:rPr>
              <a:t>inequalities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gender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based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violence.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2332355">
              <a:lnSpc>
                <a:spcPct val="100000"/>
              </a:lnSpc>
              <a:spcBef>
                <a:spcPts val="105"/>
              </a:spcBef>
            </a:pPr>
            <a:r>
              <a:rPr dirty="0"/>
              <a:t>Gender</a:t>
            </a:r>
            <a:r>
              <a:rPr spc="-40" dirty="0"/>
              <a:t> </a:t>
            </a:r>
            <a:r>
              <a:rPr spc="-10" dirty="0"/>
              <a:t>Roles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8046720" cy="2562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Men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greater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body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mass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strength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better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equipped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5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hunting,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warfare,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land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clearing.</a:t>
            </a:r>
            <a:endParaRPr sz="3200">
              <a:latin typeface="Calibri"/>
              <a:cs typeface="Calibri"/>
            </a:endParaRPr>
          </a:p>
          <a:p>
            <a:pPr marL="355600" marR="776605" indent="-342900" algn="just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Women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do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tasks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compatible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with </a:t>
            </a:r>
            <a:r>
              <a:rPr sz="3200" spc="-25" dirty="0">
                <a:latin typeface="Calibri"/>
                <a:cs typeface="Calibri"/>
              </a:rPr>
              <a:t>pregnancy,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breastfeeding,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child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care.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903" rIns="0" bIns="0" rtlCol="0">
            <a:spAutoFit/>
          </a:bodyPr>
          <a:lstStyle/>
          <a:p>
            <a:pPr marL="1784985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spc="-50" dirty="0"/>
              <a:t> </a:t>
            </a:r>
            <a:r>
              <a:rPr dirty="0"/>
              <a:t>we</a:t>
            </a:r>
            <a:r>
              <a:rPr spc="-35" dirty="0"/>
              <a:t> </a:t>
            </a:r>
            <a:r>
              <a:rPr dirty="0"/>
              <a:t>see</a:t>
            </a:r>
            <a:r>
              <a:rPr spc="-35" dirty="0"/>
              <a:t> </a:t>
            </a:r>
            <a:r>
              <a:rPr spc="-10" dirty="0"/>
              <a:t>daily…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1412747"/>
            <a:ext cx="3810000" cy="23940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8027" y="1412747"/>
            <a:ext cx="3816477" cy="24184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88027" y="4050119"/>
            <a:ext cx="3801617" cy="218719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1555" y="3975062"/>
            <a:ext cx="3810000" cy="22622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537" y="3771087"/>
            <a:ext cx="3936238" cy="282625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875" y="3767658"/>
            <a:ext cx="4088638" cy="2819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537" y="980694"/>
            <a:ext cx="3936238" cy="26816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87875" y="980821"/>
            <a:ext cx="4088638" cy="268160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86788" y="35509"/>
            <a:ext cx="46672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55" dirty="0"/>
              <a:t> </a:t>
            </a:r>
            <a:r>
              <a:rPr dirty="0"/>
              <a:t>we</a:t>
            </a:r>
            <a:r>
              <a:rPr spc="-35" dirty="0"/>
              <a:t> </a:t>
            </a:r>
            <a:r>
              <a:rPr dirty="0"/>
              <a:t>see</a:t>
            </a:r>
            <a:r>
              <a:rPr spc="-35" dirty="0"/>
              <a:t> </a:t>
            </a:r>
            <a:r>
              <a:rPr spc="-10" dirty="0"/>
              <a:t>daily…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46" y="1052702"/>
            <a:ext cx="3864229" cy="25572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8027" y="1052702"/>
            <a:ext cx="3816477" cy="26017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400" y="3886162"/>
            <a:ext cx="3870325" cy="256717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88027" y="3886162"/>
            <a:ext cx="3816477" cy="249516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912" rIns="0" bIns="0" rtlCol="0">
            <a:spAutoFit/>
          </a:bodyPr>
          <a:lstStyle/>
          <a:p>
            <a:pPr marL="1449705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spc="-50" dirty="0"/>
              <a:t> </a:t>
            </a:r>
            <a:r>
              <a:rPr dirty="0"/>
              <a:t>we</a:t>
            </a:r>
            <a:r>
              <a:rPr spc="-35" dirty="0"/>
              <a:t> </a:t>
            </a:r>
            <a:r>
              <a:rPr dirty="0"/>
              <a:t>see</a:t>
            </a:r>
            <a:r>
              <a:rPr spc="-35" dirty="0"/>
              <a:t> </a:t>
            </a:r>
            <a:r>
              <a:rPr spc="-10" dirty="0"/>
              <a:t>daily…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94408"/>
            <a:ext cx="7454900" cy="25177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65"/>
              </a:spcBef>
              <a:buFont typeface="Arial MT"/>
              <a:buChar char="•"/>
              <a:tabLst>
                <a:tab pos="354965" algn="l"/>
              </a:tabLst>
            </a:pPr>
            <a:r>
              <a:rPr sz="3600" dirty="0">
                <a:latin typeface="Calibri"/>
                <a:cs typeface="Calibri"/>
              </a:rPr>
              <a:t>Those</a:t>
            </a:r>
            <a:r>
              <a:rPr sz="3600" spc="-6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pictures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refer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to</a:t>
            </a:r>
            <a:r>
              <a:rPr sz="3600" spc="-6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sex</a:t>
            </a:r>
            <a:r>
              <a:rPr sz="3600" spc="-5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or</a:t>
            </a:r>
            <a:r>
              <a:rPr sz="3600" spc="-6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gender?</a:t>
            </a:r>
            <a:endParaRPr sz="3600">
              <a:latin typeface="Calibri"/>
              <a:cs typeface="Calibri"/>
            </a:endParaRPr>
          </a:p>
          <a:p>
            <a:pPr marL="524510" indent="-511809"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Font typeface="Wingdings"/>
              <a:buChar char=""/>
              <a:tabLst>
                <a:tab pos="524510" algn="l"/>
              </a:tabLst>
            </a:pPr>
            <a:r>
              <a:rPr sz="3600" spc="-10" dirty="0">
                <a:solidFill>
                  <a:srgbClr val="FF0000"/>
                </a:solidFill>
                <a:latin typeface="Calibri"/>
                <a:cs typeface="Calibri"/>
              </a:rPr>
              <a:t>Gender</a:t>
            </a:r>
            <a:endParaRPr sz="3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What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they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talk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about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women?</a:t>
            </a:r>
            <a:endParaRPr sz="3200">
              <a:latin typeface="Calibri"/>
              <a:cs typeface="Calibri"/>
            </a:endParaRPr>
          </a:p>
          <a:p>
            <a:pPr marL="375285" indent="-363855">
              <a:lnSpc>
                <a:spcPct val="100000"/>
              </a:lnSpc>
              <a:spcBef>
                <a:spcPts val="770"/>
              </a:spcBef>
              <a:buSzPct val="96875"/>
              <a:buFont typeface="Wingdings"/>
              <a:buChar char=""/>
              <a:tabLst>
                <a:tab pos="375285" algn="l"/>
              </a:tabLst>
            </a:pP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Their</a:t>
            </a:r>
            <a:r>
              <a:rPr sz="32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job/</a:t>
            </a:r>
            <a:r>
              <a:rPr sz="32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what</a:t>
            </a:r>
            <a:r>
              <a:rPr sz="32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they</a:t>
            </a:r>
            <a:r>
              <a:rPr sz="3200" spc="-25" dirty="0">
                <a:solidFill>
                  <a:srgbClr val="FF0000"/>
                </a:solidFill>
                <a:latin typeface="Calibri"/>
                <a:cs typeface="Calibri"/>
              </a:rPr>
              <a:t> do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2562225">
              <a:lnSpc>
                <a:spcPct val="100000"/>
              </a:lnSpc>
              <a:spcBef>
                <a:spcPts val="105"/>
              </a:spcBef>
            </a:pPr>
            <a:r>
              <a:rPr dirty="0"/>
              <a:t>Quick</a:t>
            </a:r>
            <a:r>
              <a:rPr spc="-25" dirty="0"/>
              <a:t> </a:t>
            </a:r>
            <a:r>
              <a:rPr spc="-10" dirty="0"/>
              <a:t>quizz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110742"/>
            <a:ext cx="8049259" cy="442468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192405" indent="-20320">
              <a:lnSpc>
                <a:spcPts val="3020"/>
              </a:lnSpc>
              <a:spcBef>
                <a:spcPts val="480"/>
              </a:spcBef>
            </a:pPr>
            <a:r>
              <a:rPr sz="2800" spc="-10" dirty="0">
                <a:latin typeface="Calibri"/>
                <a:cs typeface="Calibri"/>
              </a:rPr>
              <a:t>Refer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activities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women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actually </a:t>
            </a:r>
            <a:r>
              <a:rPr sz="2800" dirty="0">
                <a:latin typeface="Calibri"/>
                <a:cs typeface="Calibri"/>
              </a:rPr>
              <a:t>do</a:t>
            </a:r>
            <a:r>
              <a:rPr sz="2600" dirty="0">
                <a:latin typeface="Calibri"/>
                <a:cs typeface="Calibri"/>
              </a:rPr>
              <a:t>;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can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changed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at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time,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conditions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situations.</a:t>
            </a:r>
            <a:endParaRPr sz="2600">
              <a:latin typeface="Calibri"/>
              <a:cs typeface="Calibri"/>
            </a:endParaRPr>
          </a:p>
          <a:p>
            <a:pPr marL="355600" marR="36830" indent="-34290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5600" algn="l"/>
              </a:tabLst>
            </a:pP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Productive</a:t>
            </a:r>
            <a:r>
              <a:rPr sz="26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roles:</a:t>
            </a:r>
            <a:r>
              <a:rPr sz="2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refers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work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generating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income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women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make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products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services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well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process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raw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materials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income.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  <a:buClr>
                <a:srgbClr val="FF0000"/>
              </a:buClr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Reproductive</a:t>
            </a:r>
            <a:r>
              <a:rPr sz="26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roles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refers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childbirth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other</a:t>
            </a:r>
            <a:r>
              <a:rPr sz="2400" spc="6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related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activities,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most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time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spent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taking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care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family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members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community,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searching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fuel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and </a:t>
            </a:r>
            <a:r>
              <a:rPr sz="2400" spc="-50" dirty="0">
                <a:latin typeface="Calibri"/>
                <a:cs typeface="Calibri"/>
              </a:rPr>
              <a:t>water,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preparing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food,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taking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care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child,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education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and </a:t>
            </a:r>
            <a:r>
              <a:rPr sz="2400" dirty="0">
                <a:latin typeface="Calibri"/>
                <a:cs typeface="Calibri"/>
              </a:rPr>
              <a:t>taking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care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seniors,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which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almost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unpaid.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2434" y="420065"/>
            <a:ext cx="27298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Gender</a:t>
            </a:r>
            <a:r>
              <a:rPr sz="4000" spc="-145" dirty="0"/>
              <a:t> </a:t>
            </a:r>
            <a:r>
              <a:rPr sz="4000" spc="-10" dirty="0"/>
              <a:t>roles</a:t>
            </a:r>
            <a:endParaRPr sz="4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578" y="1263397"/>
            <a:ext cx="2691765" cy="5515610"/>
            <a:chOff x="100578" y="1263397"/>
            <a:chExt cx="2691765" cy="55156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78" y="1263397"/>
              <a:ext cx="2673106" cy="55153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727" y="1319783"/>
              <a:ext cx="2682240" cy="46558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2400" y="1295399"/>
              <a:ext cx="2568575" cy="5410200"/>
            </a:xfrm>
            <a:custGeom>
              <a:avLst/>
              <a:gdLst/>
              <a:ahLst/>
              <a:cxnLst/>
              <a:rect l="l" t="t" r="r" b="b"/>
              <a:pathLst>
                <a:path w="2568575" h="5410200">
                  <a:moveTo>
                    <a:pt x="2256409" y="0"/>
                  </a:moveTo>
                  <a:lnTo>
                    <a:pt x="312178" y="0"/>
                  </a:lnTo>
                  <a:lnTo>
                    <a:pt x="266049" y="3386"/>
                  </a:lnTo>
                  <a:lnTo>
                    <a:pt x="222020" y="13222"/>
                  </a:lnTo>
                  <a:lnTo>
                    <a:pt x="180575" y="29024"/>
                  </a:lnTo>
                  <a:lnTo>
                    <a:pt x="142198" y="50308"/>
                  </a:lnTo>
                  <a:lnTo>
                    <a:pt x="107370" y="76591"/>
                  </a:lnTo>
                  <a:lnTo>
                    <a:pt x="76575" y="107388"/>
                  </a:lnTo>
                  <a:lnTo>
                    <a:pt x="50296" y="142217"/>
                  </a:lnTo>
                  <a:lnTo>
                    <a:pt x="29016" y="180593"/>
                  </a:lnTo>
                  <a:lnTo>
                    <a:pt x="13218" y="222032"/>
                  </a:lnTo>
                  <a:lnTo>
                    <a:pt x="3385" y="266051"/>
                  </a:lnTo>
                  <a:lnTo>
                    <a:pt x="0" y="312165"/>
                  </a:lnTo>
                  <a:lnTo>
                    <a:pt x="0" y="5098008"/>
                  </a:lnTo>
                  <a:lnTo>
                    <a:pt x="3385" y="5144141"/>
                  </a:lnTo>
                  <a:lnTo>
                    <a:pt x="13218" y="5188172"/>
                  </a:lnTo>
                  <a:lnTo>
                    <a:pt x="29016" y="5229619"/>
                  </a:lnTo>
                  <a:lnTo>
                    <a:pt x="50296" y="5267998"/>
                  </a:lnTo>
                  <a:lnTo>
                    <a:pt x="76575" y="5302827"/>
                  </a:lnTo>
                  <a:lnTo>
                    <a:pt x="107370" y="5333623"/>
                  </a:lnTo>
                  <a:lnTo>
                    <a:pt x="142198" y="5359903"/>
                  </a:lnTo>
                  <a:lnTo>
                    <a:pt x="180575" y="5381183"/>
                  </a:lnTo>
                  <a:lnTo>
                    <a:pt x="222020" y="5396981"/>
                  </a:lnTo>
                  <a:lnTo>
                    <a:pt x="266049" y="5406814"/>
                  </a:lnTo>
                  <a:lnTo>
                    <a:pt x="312178" y="5410200"/>
                  </a:lnTo>
                  <a:lnTo>
                    <a:pt x="2256409" y="5410200"/>
                  </a:lnTo>
                  <a:lnTo>
                    <a:pt x="2302523" y="5406814"/>
                  </a:lnTo>
                  <a:lnTo>
                    <a:pt x="2346542" y="5396981"/>
                  </a:lnTo>
                  <a:lnTo>
                    <a:pt x="2387981" y="5381183"/>
                  </a:lnTo>
                  <a:lnTo>
                    <a:pt x="2426357" y="5359903"/>
                  </a:lnTo>
                  <a:lnTo>
                    <a:pt x="2461186" y="5333623"/>
                  </a:lnTo>
                  <a:lnTo>
                    <a:pt x="2491983" y="5302827"/>
                  </a:lnTo>
                  <a:lnTo>
                    <a:pt x="2518266" y="5267998"/>
                  </a:lnTo>
                  <a:lnTo>
                    <a:pt x="2539550" y="5229619"/>
                  </a:lnTo>
                  <a:lnTo>
                    <a:pt x="2555352" y="5188172"/>
                  </a:lnTo>
                  <a:lnTo>
                    <a:pt x="2565188" y="5144141"/>
                  </a:lnTo>
                  <a:lnTo>
                    <a:pt x="2568575" y="5098008"/>
                  </a:lnTo>
                  <a:lnTo>
                    <a:pt x="2568575" y="312165"/>
                  </a:lnTo>
                  <a:lnTo>
                    <a:pt x="2565188" y="266051"/>
                  </a:lnTo>
                  <a:lnTo>
                    <a:pt x="2555352" y="222032"/>
                  </a:lnTo>
                  <a:lnTo>
                    <a:pt x="2539550" y="180593"/>
                  </a:lnTo>
                  <a:lnTo>
                    <a:pt x="2518266" y="142217"/>
                  </a:lnTo>
                  <a:lnTo>
                    <a:pt x="2491983" y="107388"/>
                  </a:lnTo>
                  <a:lnTo>
                    <a:pt x="2461186" y="76591"/>
                  </a:lnTo>
                  <a:lnTo>
                    <a:pt x="2426357" y="50308"/>
                  </a:lnTo>
                  <a:lnTo>
                    <a:pt x="2387981" y="29024"/>
                  </a:lnTo>
                  <a:lnTo>
                    <a:pt x="2346542" y="13222"/>
                  </a:lnTo>
                  <a:lnTo>
                    <a:pt x="2302523" y="3386"/>
                  </a:lnTo>
                  <a:lnTo>
                    <a:pt x="2256409" y="0"/>
                  </a:lnTo>
                  <a:close/>
                </a:path>
              </a:pathLst>
            </a:custGeom>
            <a:solidFill>
              <a:srgbClr val="CC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00" y="1295399"/>
              <a:ext cx="2568575" cy="5410200"/>
            </a:xfrm>
            <a:custGeom>
              <a:avLst/>
              <a:gdLst/>
              <a:ahLst/>
              <a:cxnLst/>
              <a:rect l="l" t="t" r="r" b="b"/>
              <a:pathLst>
                <a:path w="2568575" h="5410200">
                  <a:moveTo>
                    <a:pt x="0" y="312165"/>
                  </a:moveTo>
                  <a:lnTo>
                    <a:pt x="3385" y="266051"/>
                  </a:lnTo>
                  <a:lnTo>
                    <a:pt x="13218" y="222032"/>
                  </a:lnTo>
                  <a:lnTo>
                    <a:pt x="29016" y="180593"/>
                  </a:lnTo>
                  <a:lnTo>
                    <a:pt x="50296" y="142217"/>
                  </a:lnTo>
                  <a:lnTo>
                    <a:pt x="76575" y="107388"/>
                  </a:lnTo>
                  <a:lnTo>
                    <a:pt x="107370" y="76591"/>
                  </a:lnTo>
                  <a:lnTo>
                    <a:pt x="142198" y="50308"/>
                  </a:lnTo>
                  <a:lnTo>
                    <a:pt x="180575" y="29024"/>
                  </a:lnTo>
                  <a:lnTo>
                    <a:pt x="222020" y="13222"/>
                  </a:lnTo>
                  <a:lnTo>
                    <a:pt x="266049" y="3386"/>
                  </a:lnTo>
                  <a:lnTo>
                    <a:pt x="312178" y="0"/>
                  </a:lnTo>
                  <a:lnTo>
                    <a:pt x="2256409" y="0"/>
                  </a:lnTo>
                  <a:lnTo>
                    <a:pt x="2302523" y="3386"/>
                  </a:lnTo>
                  <a:lnTo>
                    <a:pt x="2346542" y="13222"/>
                  </a:lnTo>
                  <a:lnTo>
                    <a:pt x="2387981" y="29024"/>
                  </a:lnTo>
                  <a:lnTo>
                    <a:pt x="2426357" y="50308"/>
                  </a:lnTo>
                  <a:lnTo>
                    <a:pt x="2461186" y="76591"/>
                  </a:lnTo>
                  <a:lnTo>
                    <a:pt x="2491983" y="107388"/>
                  </a:lnTo>
                  <a:lnTo>
                    <a:pt x="2518266" y="142217"/>
                  </a:lnTo>
                  <a:lnTo>
                    <a:pt x="2539550" y="180593"/>
                  </a:lnTo>
                  <a:lnTo>
                    <a:pt x="2555352" y="222032"/>
                  </a:lnTo>
                  <a:lnTo>
                    <a:pt x="2565188" y="266051"/>
                  </a:lnTo>
                  <a:lnTo>
                    <a:pt x="2568575" y="312165"/>
                  </a:lnTo>
                  <a:lnTo>
                    <a:pt x="2568575" y="5098008"/>
                  </a:lnTo>
                  <a:lnTo>
                    <a:pt x="2565188" y="5144141"/>
                  </a:lnTo>
                  <a:lnTo>
                    <a:pt x="2555352" y="5188172"/>
                  </a:lnTo>
                  <a:lnTo>
                    <a:pt x="2539550" y="5229619"/>
                  </a:lnTo>
                  <a:lnTo>
                    <a:pt x="2518266" y="5267998"/>
                  </a:lnTo>
                  <a:lnTo>
                    <a:pt x="2491983" y="5302827"/>
                  </a:lnTo>
                  <a:lnTo>
                    <a:pt x="2461186" y="5333623"/>
                  </a:lnTo>
                  <a:lnTo>
                    <a:pt x="2426357" y="5359903"/>
                  </a:lnTo>
                  <a:lnTo>
                    <a:pt x="2387981" y="5381183"/>
                  </a:lnTo>
                  <a:lnTo>
                    <a:pt x="2346542" y="5396981"/>
                  </a:lnTo>
                  <a:lnTo>
                    <a:pt x="2302523" y="5406814"/>
                  </a:lnTo>
                  <a:lnTo>
                    <a:pt x="2256409" y="5410200"/>
                  </a:lnTo>
                  <a:lnTo>
                    <a:pt x="312178" y="5410200"/>
                  </a:lnTo>
                  <a:lnTo>
                    <a:pt x="266049" y="5406814"/>
                  </a:lnTo>
                  <a:lnTo>
                    <a:pt x="222020" y="5396981"/>
                  </a:lnTo>
                  <a:lnTo>
                    <a:pt x="180575" y="5381183"/>
                  </a:lnTo>
                  <a:lnTo>
                    <a:pt x="142198" y="5359903"/>
                  </a:lnTo>
                  <a:lnTo>
                    <a:pt x="107370" y="5333623"/>
                  </a:lnTo>
                  <a:lnTo>
                    <a:pt x="76575" y="5302827"/>
                  </a:lnTo>
                  <a:lnTo>
                    <a:pt x="50296" y="5267998"/>
                  </a:lnTo>
                  <a:lnTo>
                    <a:pt x="29016" y="5229619"/>
                  </a:lnTo>
                  <a:lnTo>
                    <a:pt x="13218" y="5188172"/>
                  </a:lnTo>
                  <a:lnTo>
                    <a:pt x="3385" y="5144141"/>
                  </a:lnTo>
                  <a:lnTo>
                    <a:pt x="0" y="5098008"/>
                  </a:lnTo>
                  <a:lnTo>
                    <a:pt x="0" y="31216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22579" y="1404873"/>
            <a:ext cx="2189480" cy="43729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15570">
              <a:lnSpc>
                <a:spcPct val="998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08121F"/>
                </a:solidFill>
                <a:uFill>
                  <a:solidFill>
                    <a:srgbClr val="08121F"/>
                  </a:solidFill>
                </a:uFill>
                <a:latin typeface="Calibri"/>
                <a:cs typeface="Calibri"/>
              </a:rPr>
              <a:t>Productive</a:t>
            </a:r>
            <a:r>
              <a:rPr sz="2200" b="1" spc="-55" dirty="0">
                <a:solidFill>
                  <a:srgbClr val="08121F"/>
                </a:solidFill>
                <a:uFill>
                  <a:solidFill>
                    <a:srgbClr val="08121F"/>
                  </a:solidFill>
                </a:u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08121F"/>
                </a:solidFill>
                <a:uFill>
                  <a:solidFill>
                    <a:srgbClr val="08121F"/>
                  </a:solidFill>
                </a:uFill>
                <a:latin typeface="Calibri"/>
                <a:cs typeface="Calibri"/>
              </a:rPr>
              <a:t>role</a:t>
            </a:r>
            <a:r>
              <a:rPr sz="2200" b="1" spc="-20" dirty="0">
                <a:solidFill>
                  <a:srgbClr val="08121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8121F"/>
                </a:solidFill>
                <a:uFill>
                  <a:solidFill>
                    <a:srgbClr val="08121F"/>
                  </a:solidFill>
                </a:uFill>
                <a:latin typeface="Calibri"/>
                <a:cs typeface="Calibri"/>
              </a:rPr>
              <a:t>(Farming,</a:t>
            </a:r>
            <a:r>
              <a:rPr sz="2200" b="1" spc="-10" dirty="0">
                <a:solidFill>
                  <a:srgbClr val="08121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8121F"/>
                </a:solidFill>
                <a:uFill>
                  <a:solidFill>
                    <a:srgbClr val="08121F"/>
                  </a:solidFill>
                </a:uFill>
                <a:latin typeface="Calibri"/>
                <a:cs typeface="Calibri"/>
              </a:rPr>
              <a:t>producing):</a:t>
            </a:r>
            <a:endParaRPr sz="2200" dirty="0">
              <a:latin typeface="Calibri"/>
              <a:cs typeface="Calibri"/>
            </a:endParaRPr>
          </a:p>
          <a:p>
            <a:pPr marL="12700" marR="281940">
              <a:lnSpc>
                <a:spcPts val="2880"/>
              </a:lnSpc>
              <a:spcBef>
                <a:spcPts val="75"/>
              </a:spcBef>
            </a:pPr>
            <a:r>
              <a:rPr sz="2400" spc="-10" dirty="0">
                <a:latin typeface="Calibri"/>
                <a:cs typeface="Calibri"/>
              </a:rPr>
              <a:t>referring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production </a:t>
            </a:r>
            <a:r>
              <a:rPr sz="2400" dirty="0">
                <a:latin typeface="Calibri"/>
                <a:cs typeface="Calibri"/>
              </a:rPr>
              <a:t>activities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that</a:t>
            </a:r>
            <a:endParaRPr sz="2400" dirty="0">
              <a:latin typeface="Calibri"/>
              <a:cs typeface="Calibri"/>
            </a:endParaRPr>
          </a:p>
          <a:p>
            <a:pPr marL="12700" marR="5080">
              <a:lnSpc>
                <a:spcPts val="288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women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for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market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and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family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generate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income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785"/>
              </a:lnSpc>
            </a:pPr>
            <a:r>
              <a:rPr sz="2400" dirty="0">
                <a:latin typeface="Calibri"/>
                <a:cs typeface="Calibri"/>
              </a:rPr>
              <a:t>(paid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money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or </a:t>
            </a:r>
            <a:r>
              <a:rPr sz="2400" spc="-10" dirty="0">
                <a:latin typeface="Calibri"/>
                <a:cs typeface="Calibri"/>
              </a:rPr>
              <a:t>products)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35223" y="1263397"/>
            <a:ext cx="3274060" cy="5515610"/>
            <a:chOff x="2935223" y="1263397"/>
            <a:chExt cx="3274060" cy="55156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5223" y="1263397"/>
              <a:ext cx="3273552" cy="55153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23615" y="1389887"/>
              <a:ext cx="3054096" cy="452780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87674" y="1295399"/>
              <a:ext cx="3168650" cy="5410200"/>
            </a:xfrm>
            <a:custGeom>
              <a:avLst/>
              <a:gdLst/>
              <a:ahLst/>
              <a:cxnLst/>
              <a:rect l="l" t="t" r="r" b="b"/>
              <a:pathLst>
                <a:path w="3168650" h="5410200">
                  <a:moveTo>
                    <a:pt x="2640584" y="0"/>
                  </a:moveTo>
                  <a:lnTo>
                    <a:pt x="528065" y="0"/>
                  </a:lnTo>
                  <a:lnTo>
                    <a:pt x="480008" y="2158"/>
                  </a:lnTo>
                  <a:lnTo>
                    <a:pt x="433158" y="8509"/>
                  </a:lnTo>
                  <a:lnTo>
                    <a:pt x="387702" y="18866"/>
                  </a:lnTo>
                  <a:lnTo>
                    <a:pt x="343827" y="33042"/>
                  </a:lnTo>
                  <a:lnTo>
                    <a:pt x="301718" y="50852"/>
                  </a:lnTo>
                  <a:lnTo>
                    <a:pt x="261563" y="72107"/>
                  </a:lnTo>
                  <a:lnTo>
                    <a:pt x="223548" y="96622"/>
                  </a:lnTo>
                  <a:lnTo>
                    <a:pt x="187860" y="124211"/>
                  </a:lnTo>
                  <a:lnTo>
                    <a:pt x="154686" y="154686"/>
                  </a:lnTo>
                  <a:lnTo>
                    <a:pt x="124211" y="187860"/>
                  </a:lnTo>
                  <a:lnTo>
                    <a:pt x="96622" y="223548"/>
                  </a:lnTo>
                  <a:lnTo>
                    <a:pt x="72107" y="261563"/>
                  </a:lnTo>
                  <a:lnTo>
                    <a:pt x="50852" y="301718"/>
                  </a:lnTo>
                  <a:lnTo>
                    <a:pt x="33042" y="343827"/>
                  </a:lnTo>
                  <a:lnTo>
                    <a:pt x="18866" y="387702"/>
                  </a:lnTo>
                  <a:lnTo>
                    <a:pt x="8509" y="433158"/>
                  </a:lnTo>
                  <a:lnTo>
                    <a:pt x="2158" y="480008"/>
                  </a:lnTo>
                  <a:lnTo>
                    <a:pt x="0" y="528065"/>
                  </a:lnTo>
                  <a:lnTo>
                    <a:pt x="0" y="4882083"/>
                  </a:lnTo>
                  <a:lnTo>
                    <a:pt x="2158" y="4930152"/>
                  </a:lnTo>
                  <a:lnTo>
                    <a:pt x="8509" y="4977012"/>
                  </a:lnTo>
                  <a:lnTo>
                    <a:pt x="18866" y="5022476"/>
                  </a:lnTo>
                  <a:lnTo>
                    <a:pt x="33042" y="5066359"/>
                  </a:lnTo>
                  <a:lnTo>
                    <a:pt x="50852" y="5108473"/>
                  </a:lnTo>
                  <a:lnTo>
                    <a:pt x="72107" y="5148632"/>
                  </a:lnTo>
                  <a:lnTo>
                    <a:pt x="96622" y="5186650"/>
                  </a:lnTo>
                  <a:lnTo>
                    <a:pt x="124211" y="5222341"/>
                  </a:lnTo>
                  <a:lnTo>
                    <a:pt x="154686" y="5255517"/>
                  </a:lnTo>
                  <a:lnTo>
                    <a:pt x="187860" y="5285992"/>
                  </a:lnTo>
                  <a:lnTo>
                    <a:pt x="223548" y="5313581"/>
                  </a:lnTo>
                  <a:lnTo>
                    <a:pt x="261563" y="5338095"/>
                  </a:lnTo>
                  <a:lnTo>
                    <a:pt x="301718" y="5359350"/>
                  </a:lnTo>
                  <a:lnTo>
                    <a:pt x="343827" y="5377159"/>
                  </a:lnTo>
                  <a:lnTo>
                    <a:pt x="387702" y="5391334"/>
                  </a:lnTo>
                  <a:lnTo>
                    <a:pt x="433158" y="5401691"/>
                  </a:lnTo>
                  <a:lnTo>
                    <a:pt x="480008" y="5408041"/>
                  </a:lnTo>
                  <a:lnTo>
                    <a:pt x="528065" y="5410200"/>
                  </a:lnTo>
                  <a:lnTo>
                    <a:pt x="2640584" y="5410200"/>
                  </a:lnTo>
                  <a:lnTo>
                    <a:pt x="2688641" y="5408041"/>
                  </a:lnTo>
                  <a:lnTo>
                    <a:pt x="2735491" y="5401691"/>
                  </a:lnTo>
                  <a:lnTo>
                    <a:pt x="2780947" y="5391334"/>
                  </a:lnTo>
                  <a:lnTo>
                    <a:pt x="2824822" y="5377159"/>
                  </a:lnTo>
                  <a:lnTo>
                    <a:pt x="2866931" y="5359350"/>
                  </a:lnTo>
                  <a:lnTo>
                    <a:pt x="2907086" y="5338095"/>
                  </a:lnTo>
                  <a:lnTo>
                    <a:pt x="2945101" y="5313581"/>
                  </a:lnTo>
                  <a:lnTo>
                    <a:pt x="2980789" y="5285992"/>
                  </a:lnTo>
                  <a:lnTo>
                    <a:pt x="3013964" y="5255517"/>
                  </a:lnTo>
                  <a:lnTo>
                    <a:pt x="3044438" y="5222341"/>
                  </a:lnTo>
                  <a:lnTo>
                    <a:pt x="3072027" y="5186650"/>
                  </a:lnTo>
                  <a:lnTo>
                    <a:pt x="3096542" y="5148632"/>
                  </a:lnTo>
                  <a:lnTo>
                    <a:pt x="3117797" y="5108473"/>
                  </a:lnTo>
                  <a:lnTo>
                    <a:pt x="3135607" y="5066359"/>
                  </a:lnTo>
                  <a:lnTo>
                    <a:pt x="3149783" y="5022476"/>
                  </a:lnTo>
                  <a:lnTo>
                    <a:pt x="3160140" y="4977012"/>
                  </a:lnTo>
                  <a:lnTo>
                    <a:pt x="3166491" y="4930152"/>
                  </a:lnTo>
                  <a:lnTo>
                    <a:pt x="3168650" y="4882083"/>
                  </a:lnTo>
                  <a:lnTo>
                    <a:pt x="3168650" y="528065"/>
                  </a:lnTo>
                  <a:lnTo>
                    <a:pt x="3166491" y="480008"/>
                  </a:lnTo>
                  <a:lnTo>
                    <a:pt x="3160140" y="433158"/>
                  </a:lnTo>
                  <a:lnTo>
                    <a:pt x="3149783" y="387702"/>
                  </a:lnTo>
                  <a:lnTo>
                    <a:pt x="3135607" y="343827"/>
                  </a:lnTo>
                  <a:lnTo>
                    <a:pt x="3117797" y="301718"/>
                  </a:lnTo>
                  <a:lnTo>
                    <a:pt x="3096542" y="261563"/>
                  </a:lnTo>
                  <a:lnTo>
                    <a:pt x="3072027" y="223548"/>
                  </a:lnTo>
                  <a:lnTo>
                    <a:pt x="3044438" y="187860"/>
                  </a:lnTo>
                  <a:lnTo>
                    <a:pt x="3013964" y="154686"/>
                  </a:lnTo>
                  <a:lnTo>
                    <a:pt x="2980789" y="124211"/>
                  </a:lnTo>
                  <a:lnTo>
                    <a:pt x="2945101" y="96622"/>
                  </a:lnTo>
                  <a:lnTo>
                    <a:pt x="2907086" y="72107"/>
                  </a:lnTo>
                  <a:lnTo>
                    <a:pt x="2866931" y="50852"/>
                  </a:lnTo>
                  <a:lnTo>
                    <a:pt x="2824822" y="33042"/>
                  </a:lnTo>
                  <a:lnTo>
                    <a:pt x="2780947" y="18866"/>
                  </a:lnTo>
                  <a:lnTo>
                    <a:pt x="2735491" y="8509"/>
                  </a:lnTo>
                  <a:lnTo>
                    <a:pt x="2688641" y="2158"/>
                  </a:lnTo>
                  <a:lnTo>
                    <a:pt x="2640584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87674" y="1295399"/>
              <a:ext cx="3168650" cy="5410200"/>
            </a:xfrm>
            <a:custGeom>
              <a:avLst/>
              <a:gdLst/>
              <a:ahLst/>
              <a:cxnLst/>
              <a:rect l="l" t="t" r="r" b="b"/>
              <a:pathLst>
                <a:path w="3168650" h="5410200">
                  <a:moveTo>
                    <a:pt x="0" y="528065"/>
                  </a:moveTo>
                  <a:lnTo>
                    <a:pt x="2158" y="480008"/>
                  </a:lnTo>
                  <a:lnTo>
                    <a:pt x="8509" y="433158"/>
                  </a:lnTo>
                  <a:lnTo>
                    <a:pt x="18866" y="387702"/>
                  </a:lnTo>
                  <a:lnTo>
                    <a:pt x="33042" y="343827"/>
                  </a:lnTo>
                  <a:lnTo>
                    <a:pt x="50852" y="301718"/>
                  </a:lnTo>
                  <a:lnTo>
                    <a:pt x="72107" y="261563"/>
                  </a:lnTo>
                  <a:lnTo>
                    <a:pt x="96622" y="223548"/>
                  </a:lnTo>
                  <a:lnTo>
                    <a:pt x="124211" y="187860"/>
                  </a:lnTo>
                  <a:lnTo>
                    <a:pt x="154686" y="154686"/>
                  </a:lnTo>
                  <a:lnTo>
                    <a:pt x="187860" y="124211"/>
                  </a:lnTo>
                  <a:lnTo>
                    <a:pt x="223548" y="96622"/>
                  </a:lnTo>
                  <a:lnTo>
                    <a:pt x="261563" y="72107"/>
                  </a:lnTo>
                  <a:lnTo>
                    <a:pt x="301718" y="50852"/>
                  </a:lnTo>
                  <a:lnTo>
                    <a:pt x="343827" y="33042"/>
                  </a:lnTo>
                  <a:lnTo>
                    <a:pt x="387702" y="18866"/>
                  </a:lnTo>
                  <a:lnTo>
                    <a:pt x="433158" y="8509"/>
                  </a:lnTo>
                  <a:lnTo>
                    <a:pt x="480008" y="2158"/>
                  </a:lnTo>
                  <a:lnTo>
                    <a:pt x="528065" y="0"/>
                  </a:lnTo>
                  <a:lnTo>
                    <a:pt x="2640584" y="0"/>
                  </a:lnTo>
                  <a:lnTo>
                    <a:pt x="2688641" y="2158"/>
                  </a:lnTo>
                  <a:lnTo>
                    <a:pt x="2735491" y="8509"/>
                  </a:lnTo>
                  <a:lnTo>
                    <a:pt x="2780947" y="18866"/>
                  </a:lnTo>
                  <a:lnTo>
                    <a:pt x="2824822" y="33042"/>
                  </a:lnTo>
                  <a:lnTo>
                    <a:pt x="2866931" y="50852"/>
                  </a:lnTo>
                  <a:lnTo>
                    <a:pt x="2907086" y="72107"/>
                  </a:lnTo>
                  <a:lnTo>
                    <a:pt x="2945101" y="96622"/>
                  </a:lnTo>
                  <a:lnTo>
                    <a:pt x="2980789" y="124211"/>
                  </a:lnTo>
                  <a:lnTo>
                    <a:pt x="3013964" y="154686"/>
                  </a:lnTo>
                  <a:lnTo>
                    <a:pt x="3044438" y="187860"/>
                  </a:lnTo>
                  <a:lnTo>
                    <a:pt x="3072027" y="223548"/>
                  </a:lnTo>
                  <a:lnTo>
                    <a:pt x="3096542" y="261563"/>
                  </a:lnTo>
                  <a:lnTo>
                    <a:pt x="3117797" y="301718"/>
                  </a:lnTo>
                  <a:lnTo>
                    <a:pt x="3135607" y="343827"/>
                  </a:lnTo>
                  <a:lnTo>
                    <a:pt x="3149783" y="387702"/>
                  </a:lnTo>
                  <a:lnTo>
                    <a:pt x="3160140" y="433158"/>
                  </a:lnTo>
                  <a:lnTo>
                    <a:pt x="3166491" y="480008"/>
                  </a:lnTo>
                  <a:lnTo>
                    <a:pt x="3168650" y="528065"/>
                  </a:lnTo>
                  <a:lnTo>
                    <a:pt x="3168650" y="4882083"/>
                  </a:lnTo>
                  <a:lnTo>
                    <a:pt x="3166491" y="4930152"/>
                  </a:lnTo>
                  <a:lnTo>
                    <a:pt x="3160140" y="4977012"/>
                  </a:lnTo>
                  <a:lnTo>
                    <a:pt x="3149783" y="5022476"/>
                  </a:lnTo>
                  <a:lnTo>
                    <a:pt x="3135607" y="5066359"/>
                  </a:lnTo>
                  <a:lnTo>
                    <a:pt x="3117797" y="5108473"/>
                  </a:lnTo>
                  <a:lnTo>
                    <a:pt x="3096542" y="5148632"/>
                  </a:lnTo>
                  <a:lnTo>
                    <a:pt x="3072027" y="5186650"/>
                  </a:lnTo>
                  <a:lnTo>
                    <a:pt x="3044438" y="5222341"/>
                  </a:lnTo>
                  <a:lnTo>
                    <a:pt x="3013964" y="5255517"/>
                  </a:lnTo>
                  <a:lnTo>
                    <a:pt x="2980789" y="5285992"/>
                  </a:lnTo>
                  <a:lnTo>
                    <a:pt x="2945101" y="5313581"/>
                  </a:lnTo>
                  <a:lnTo>
                    <a:pt x="2907086" y="5338095"/>
                  </a:lnTo>
                  <a:lnTo>
                    <a:pt x="2866931" y="5359350"/>
                  </a:lnTo>
                  <a:lnTo>
                    <a:pt x="2824822" y="5377159"/>
                  </a:lnTo>
                  <a:lnTo>
                    <a:pt x="2780947" y="5391334"/>
                  </a:lnTo>
                  <a:lnTo>
                    <a:pt x="2735491" y="5401691"/>
                  </a:lnTo>
                  <a:lnTo>
                    <a:pt x="2688641" y="5408041"/>
                  </a:lnTo>
                  <a:lnTo>
                    <a:pt x="2640584" y="5410200"/>
                  </a:lnTo>
                  <a:lnTo>
                    <a:pt x="528065" y="5410200"/>
                  </a:lnTo>
                  <a:lnTo>
                    <a:pt x="480008" y="5408041"/>
                  </a:lnTo>
                  <a:lnTo>
                    <a:pt x="433158" y="5401691"/>
                  </a:lnTo>
                  <a:lnTo>
                    <a:pt x="387702" y="5391334"/>
                  </a:lnTo>
                  <a:lnTo>
                    <a:pt x="343827" y="5377159"/>
                  </a:lnTo>
                  <a:lnTo>
                    <a:pt x="301718" y="5359350"/>
                  </a:lnTo>
                  <a:lnTo>
                    <a:pt x="261563" y="5338095"/>
                  </a:lnTo>
                  <a:lnTo>
                    <a:pt x="223548" y="5313581"/>
                  </a:lnTo>
                  <a:lnTo>
                    <a:pt x="187860" y="5285992"/>
                  </a:lnTo>
                  <a:lnTo>
                    <a:pt x="154686" y="5255517"/>
                  </a:lnTo>
                  <a:lnTo>
                    <a:pt x="124211" y="5222341"/>
                  </a:lnTo>
                  <a:lnTo>
                    <a:pt x="96622" y="5186650"/>
                  </a:lnTo>
                  <a:lnTo>
                    <a:pt x="72107" y="5148632"/>
                  </a:lnTo>
                  <a:lnTo>
                    <a:pt x="50852" y="5108473"/>
                  </a:lnTo>
                  <a:lnTo>
                    <a:pt x="33042" y="5066359"/>
                  </a:lnTo>
                  <a:lnTo>
                    <a:pt x="18866" y="5022476"/>
                  </a:lnTo>
                  <a:lnTo>
                    <a:pt x="8509" y="4977012"/>
                  </a:lnTo>
                  <a:lnTo>
                    <a:pt x="2158" y="4930152"/>
                  </a:lnTo>
                  <a:lnTo>
                    <a:pt x="0" y="4882083"/>
                  </a:lnTo>
                  <a:lnTo>
                    <a:pt x="0" y="52806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01314" y="1474469"/>
            <a:ext cx="2378710" cy="4225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Reproductive</a:t>
            </a:r>
            <a:r>
              <a:rPr sz="2200" b="1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role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(house</a:t>
            </a:r>
            <a:r>
              <a:rPr sz="2200" b="1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chores/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b="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caring</a:t>
            </a:r>
            <a:r>
              <a:rPr sz="2200" b="1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for</a:t>
            </a:r>
            <a:r>
              <a:rPr sz="2200" b="1" spc="-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family)</a:t>
            </a:r>
            <a:r>
              <a:rPr sz="2200" b="1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endParaRPr sz="22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145"/>
              </a:spcBef>
            </a:pPr>
            <a:r>
              <a:rPr sz="2000" spc="-10" dirty="0">
                <a:latin typeface="Calibri"/>
                <a:cs typeface="Calibri"/>
              </a:rPr>
              <a:t>Referring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activities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to </a:t>
            </a:r>
            <a:r>
              <a:rPr sz="2000" dirty="0">
                <a:latin typeface="Calibri"/>
                <a:cs typeface="Calibri"/>
              </a:rPr>
              <a:t>caring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maintaining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basic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needs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family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member </a:t>
            </a:r>
            <a:r>
              <a:rPr sz="2000" dirty="0">
                <a:latin typeface="Calibri"/>
                <a:cs typeface="Calibri"/>
              </a:rPr>
              <a:t>such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food,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shelter, </a:t>
            </a:r>
            <a:r>
              <a:rPr sz="2000" dirty="0">
                <a:latin typeface="Calibri"/>
                <a:cs typeface="Calibri"/>
              </a:rPr>
              <a:t>education,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healthcares</a:t>
            </a:r>
            <a:endParaRPr sz="2000" dirty="0">
              <a:latin typeface="Calibri"/>
              <a:cs typeface="Calibri"/>
            </a:endParaRPr>
          </a:p>
          <a:p>
            <a:pPr marL="12700" marR="347345">
              <a:lnSpc>
                <a:spcPct val="99800"/>
              </a:lnSpc>
              <a:spcBef>
                <a:spcPts val="25"/>
              </a:spcBef>
            </a:pP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reproduce </a:t>
            </a:r>
            <a:r>
              <a:rPr sz="2000" dirty="0">
                <a:latin typeface="Calibri"/>
                <a:cs typeface="Calibri"/>
              </a:rPr>
              <a:t>production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taking </a:t>
            </a:r>
            <a:r>
              <a:rPr sz="2000" dirty="0">
                <a:latin typeface="Calibri"/>
                <a:cs typeface="Calibri"/>
              </a:rPr>
              <a:t>care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potential workforce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320033" y="1339596"/>
            <a:ext cx="2552700" cy="5363210"/>
            <a:chOff x="6320033" y="1339596"/>
            <a:chExt cx="2552700" cy="536321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20033" y="1339596"/>
              <a:ext cx="2552689" cy="536295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58128" y="1423416"/>
              <a:ext cx="2464307" cy="503986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372225" y="1371600"/>
              <a:ext cx="2447925" cy="5257800"/>
            </a:xfrm>
            <a:custGeom>
              <a:avLst/>
              <a:gdLst/>
              <a:ahLst/>
              <a:cxnLst/>
              <a:rect l="l" t="t" r="r" b="b"/>
              <a:pathLst>
                <a:path w="2447925" h="5257800">
                  <a:moveTo>
                    <a:pt x="2039874" y="0"/>
                  </a:moveTo>
                  <a:lnTo>
                    <a:pt x="408050" y="0"/>
                  </a:lnTo>
                  <a:lnTo>
                    <a:pt x="360451" y="2744"/>
                  </a:lnTo>
                  <a:lnTo>
                    <a:pt x="314468" y="10773"/>
                  </a:lnTo>
                  <a:lnTo>
                    <a:pt x="270406" y="23781"/>
                  </a:lnTo>
                  <a:lnTo>
                    <a:pt x="228572" y="41463"/>
                  </a:lnTo>
                  <a:lnTo>
                    <a:pt x="189271" y="63512"/>
                  </a:lnTo>
                  <a:lnTo>
                    <a:pt x="152808" y="89623"/>
                  </a:lnTo>
                  <a:lnTo>
                    <a:pt x="119491" y="119491"/>
                  </a:lnTo>
                  <a:lnTo>
                    <a:pt x="89623" y="152808"/>
                  </a:lnTo>
                  <a:lnTo>
                    <a:pt x="63512" y="189271"/>
                  </a:lnTo>
                  <a:lnTo>
                    <a:pt x="41463" y="228572"/>
                  </a:lnTo>
                  <a:lnTo>
                    <a:pt x="23781" y="270406"/>
                  </a:lnTo>
                  <a:lnTo>
                    <a:pt x="10773" y="314468"/>
                  </a:lnTo>
                  <a:lnTo>
                    <a:pt x="2744" y="360451"/>
                  </a:lnTo>
                  <a:lnTo>
                    <a:pt x="0" y="408050"/>
                  </a:lnTo>
                  <a:lnTo>
                    <a:pt x="0" y="4849799"/>
                  </a:lnTo>
                  <a:lnTo>
                    <a:pt x="2744" y="4897381"/>
                  </a:lnTo>
                  <a:lnTo>
                    <a:pt x="10773" y="4943351"/>
                  </a:lnTo>
                  <a:lnTo>
                    <a:pt x="23781" y="4987402"/>
                  </a:lnTo>
                  <a:lnTo>
                    <a:pt x="41463" y="5029229"/>
                  </a:lnTo>
                  <a:lnTo>
                    <a:pt x="63512" y="5068525"/>
                  </a:lnTo>
                  <a:lnTo>
                    <a:pt x="89623" y="5104984"/>
                  </a:lnTo>
                  <a:lnTo>
                    <a:pt x="119491" y="5138300"/>
                  </a:lnTo>
                  <a:lnTo>
                    <a:pt x="152808" y="5168168"/>
                  </a:lnTo>
                  <a:lnTo>
                    <a:pt x="189271" y="5194280"/>
                  </a:lnTo>
                  <a:lnTo>
                    <a:pt x="228572" y="5216331"/>
                  </a:lnTo>
                  <a:lnTo>
                    <a:pt x="270406" y="5234014"/>
                  </a:lnTo>
                  <a:lnTo>
                    <a:pt x="314468" y="5247024"/>
                  </a:lnTo>
                  <a:lnTo>
                    <a:pt x="360451" y="5255055"/>
                  </a:lnTo>
                  <a:lnTo>
                    <a:pt x="408050" y="5257800"/>
                  </a:lnTo>
                  <a:lnTo>
                    <a:pt x="2039874" y="5257800"/>
                  </a:lnTo>
                  <a:lnTo>
                    <a:pt x="2087473" y="5255055"/>
                  </a:lnTo>
                  <a:lnTo>
                    <a:pt x="2133456" y="5247024"/>
                  </a:lnTo>
                  <a:lnTo>
                    <a:pt x="2177518" y="5234014"/>
                  </a:lnTo>
                  <a:lnTo>
                    <a:pt x="2219352" y="5216331"/>
                  </a:lnTo>
                  <a:lnTo>
                    <a:pt x="2258653" y="5194280"/>
                  </a:lnTo>
                  <a:lnTo>
                    <a:pt x="2295116" y="5168168"/>
                  </a:lnTo>
                  <a:lnTo>
                    <a:pt x="2328433" y="5138300"/>
                  </a:lnTo>
                  <a:lnTo>
                    <a:pt x="2358301" y="5104984"/>
                  </a:lnTo>
                  <a:lnTo>
                    <a:pt x="2384412" y="5068525"/>
                  </a:lnTo>
                  <a:lnTo>
                    <a:pt x="2406461" y="5029229"/>
                  </a:lnTo>
                  <a:lnTo>
                    <a:pt x="2424143" y="4987402"/>
                  </a:lnTo>
                  <a:lnTo>
                    <a:pt x="2437151" y="4943351"/>
                  </a:lnTo>
                  <a:lnTo>
                    <a:pt x="2445180" y="4897381"/>
                  </a:lnTo>
                  <a:lnTo>
                    <a:pt x="2447925" y="4849799"/>
                  </a:lnTo>
                  <a:lnTo>
                    <a:pt x="2447925" y="408050"/>
                  </a:lnTo>
                  <a:lnTo>
                    <a:pt x="2445180" y="360451"/>
                  </a:lnTo>
                  <a:lnTo>
                    <a:pt x="2437151" y="314468"/>
                  </a:lnTo>
                  <a:lnTo>
                    <a:pt x="2424143" y="270406"/>
                  </a:lnTo>
                  <a:lnTo>
                    <a:pt x="2406461" y="228572"/>
                  </a:lnTo>
                  <a:lnTo>
                    <a:pt x="2384412" y="189271"/>
                  </a:lnTo>
                  <a:lnTo>
                    <a:pt x="2358301" y="152808"/>
                  </a:lnTo>
                  <a:lnTo>
                    <a:pt x="2328433" y="119491"/>
                  </a:lnTo>
                  <a:lnTo>
                    <a:pt x="2295116" y="89623"/>
                  </a:lnTo>
                  <a:lnTo>
                    <a:pt x="2258653" y="63512"/>
                  </a:lnTo>
                  <a:lnTo>
                    <a:pt x="2219352" y="41463"/>
                  </a:lnTo>
                  <a:lnTo>
                    <a:pt x="2177518" y="23781"/>
                  </a:lnTo>
                  <a:lnTo>
                    <a:pt x="2133456" y="10773"/>
                  </a:lnTo>
                  <a:lnTo>
                    <a:pt x="2087473" y="2744"/>
                  </a:lnTo>
                  <a:lnTo>
                    <a:pt x="203987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72225" y="1371600"/>
              <a:ext cx="2447925" cy="5257800"/>
            </a:xfrm>
            <a:custGeom>
              <a:avLst/>
              <a:gdLst/>
              <a:ahLst/>
              <a:cxnLst/>
              <a:rect l="l" t="t" r="r" b="b"/>
              <a:pathLst>
                <a:path w="2447925" h="5257800">
                  <a:moveTo>
                    <a:pt x="0" y="408050"/>
                  </a:moveTo>
                  <a:lnTo>
                    <a:pt x="2744" y="360451"/>
                  </a:lnTo>
                  <a:lnTo>
                    <a:pt x="10773" y="314468"/>
                  </a:lnTo>
                  <a:lnTo>
                    <a:pt x="23781" y="270406"/>
                  </a:lnTo>
                  <a:lnTo>
                    <a:pt x="41463" y="228572"/>
                  </a:lnTo>
                  <a:lnTo>
                    <a:pt x="63512" y="189271"/>
                  </a:lnTo>
                  <a:lnTo>
                    <a:pt x="89623" y="152808"/>
                  </a:lnTo>
                  <a:lnTo>
                    <a:pt x="119491" y="119491"/>
                  </a:lnTo>
                  <a:lnTo>
                    <a:pt x="152808" y="89623"/>
                  </a:lnTo>
                  <a:lnTo>
                    <a:pt x="189271" y="63512"/>
                  </a:lnTo>
                  <a:lnTo>
                    <a:pt x="228572" y="41463"/>
                  </a:lnTo>
                  <a:lnTo>
                    <a:pt x="270406" y="23781"/>
                  </a:lnTo>
                  <a:lnTo>
                    <a:pt x="314468" y="10773"/>
                  </a:lnTo>
                  <a:lnTo>
                    <a:pt x="360451" y="2744"/>
                  </a:lnTo>
                  <a:lnTo>
                    <a:pt x="408050" y="0"/>
                  </a:lnTo>
                  <a:lnTo>
                    <a:pt x="2039874" y="0"/>
                  </a:lnTo>
                  <a:lnTo>
                    <a:pt x="2087473" y="2744"/>
                  </a:lnTo>
                  <a:lnTo>
                    <a:pt x="2133456" y="10773"/>
                  </a:lnTo>
                  <a:lnTo>
                    <a:pt x="2177518" y="23781"/>
                  </a:lnTo>
                  <a:lnTo>
                    <a:pt x="2219352" y="41463"/>
                  </a:lnTo>
                  <a:lnTo>
                    <a:pt x="2258653" y="63512"/>
                  </a:lnTo>
                  <a:lnTo>
                    <a:pt x="2295116" y="89623"/>
                  </a:lnTo>
                  <a:lnTo>
                    <a:pt x="2328433" y="119491"/>
                  </a:lnTo>
                  <a:lnTo>
                    <a:pt x="2358301" y="152808"/>
                  </a:lnTo>
                  <a:lnTo>
                    <a:pt x="2384412" y="189271"/>
                  </a:lnTo>
                  <a:lnTo>
                    <a:pt x="2406461" y="228572"/>
                  </a:lnTo>
                  <a:lnTo>
                    <a:pt x="2424143" y="270406"/>
                  </a:lnTo>
                  <a:lnTo>
                    <a:pt x="2437151" y="314468"/>
                  </a:lnTo>
                  <a:lnTo>
                    <a:pt x="2445180" y="360451"/>
                  </a:lnTo>
                  <a:lnTo>
                    <a:pt x="2447925" y="408050"/>
                  </a:lnTo>
                  <a:lnTo>
                    <a:pt x="2447925" y="4849799"/>
                  </a:lnTo>
                  <a:lnTo>
                    <a:pt x="2445180" y="4897381"/>
                  </a:lnTo>
                  <a:lnTo>
                    <a:pt x="2437151" y="4943351"/>
                  </a:lnTo>
                  <a:lnTo>
                    <a:pt x="2424143" y="4987402"/>
                  </a:lnTo>
                  <a:lnTo>
                    <a:pt x="2406461" y="5029229"/>
                  </a:lnTo>
                  <a:lnTo>
                    <a:pt x="2384412" y="5068525"/>
                  </a:lnTo>
                  <a:lnTo>
                    <a:pt x="2358301" y="5104984"/>
                  </a:lnTo>
                  <a:lnTo>
                    <a:pt x="2328433" y="5138300"/>
                  </a:lnTo>
                  <a:lnTo>
                    <a:pt x="2295116" y="5168168"/>
                  </a:lnTo>
                  <a:lnTo>
                    <a:pt x="2258653" y="5194280"/>
                  </a:lnTo>
                  <a:lnTo>
                    <a:pt x="2219352" y="5216331"/>
                  </a:lnTo>
                  <a:lnTo>
                    <a:pt x="2177518" y="5234014"/>
                  </a:lnTo>
                  <a:lnTo>
                    <a:pt x="2133456" y="5247024"/>
                  </a:lnTo>
                  <a:lnTo>
                    <a:pt x="2087473" y="5255055"/>
                  </a:lnTo>
                  <a:lnTo>
                    <a:pt x="2039874" y="5257800"/>
                  </a:lnTo>
                  <a:lnTo>
                    <a:pt x="408050" y="5257800"/>
                  </a:lnTo>
                  <a:lnTo>
                    <a:pt x="360451" y="5255055"/>
                  </a:lnTo>
                  <a:lnTo>
                    <a:pt x="314468" y="5247024"/>
                  </a:lnTo>
                  <a:lnTo>
                    <a:pt x="270406" y="5234014"/>
                  </a:lnTo>
                  <a:lnTo>
                    <a:pt x="228572" y="5216331"/>
                  </a:lnTo>
                  <a:lnTo>
                    <a:pt x="189271" y="5194280"/>
                  </a:lnTo>
                  <a:lnTo>
                    <a:pt x="152808" y="5168168"/>
                  </a:lnTo>
                  <a:lnTo>
                    <a:pt x="119491" y="5138300"/>
                  </a:lnTo>
                  <a:lnTo>
                    <a:pt x="89623" y="5104984"/>
                  </a:lnTo>
                  <a:lnTo>
                    <a:pt x="63512" y="5068525"/>
                  </a:lnTo>
                  <a:lnTo>
                    <a:pt x="41463" y="5029229"/>
                  </a:lnTo>
                  <a:lnTo>
                    <a:pt x="23781" y="4987402"/>
                  </a:lnTo>
                  <a:lnTo>
                    <a:pt x="10773" y="4943351"/>
                  </a:lnTo>
                  <a:lnTo>
                    <a:pt x="2744" y="4897381"/>
                  </a:lnTo>
                  <a:lnTo>
                    <a:pt x="0" y="4849799"/>
                  </a:lnTo>
                  <a:lnTo>
                    <a:pt x="0" y="40805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571615" y="1504569"/>
            <a:ext cx="2030730" cy="423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5125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Community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b="1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manageme</a:t>
            </a:r>
            <a:r>
              <a:rPr lang="en-US" sz="2200" b="1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</a:t>
            </a:r>
            <a:r>
              <a:rPr sz="2200" b="1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b="1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role</a:t>
            </a:r>
            <a:endParaRPr sz="2200" b="1" dirty="0">
              <a:latin typeface="Calibri"/>
              <a:cs typeface="Calibri"/>
            </a:endParaRPr>
          </a:p>
          <a:p>
            <a:pPr marL="80645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eferring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099"/>
              </a:lnSpc>
              <a:spcBef>
                <a:spcPts val="35"/>
              </a:spcBef>
            </a:pPr>
            <a:r>
              <a:rPr sz="1800" dirty="0">
                <a:latin typeface="Calibri"/>
                <a:cs typeface="Calibri"/>
              </a:rPr>
              <a:t>activities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that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women </a:t>
            </a:r>
            <a:r>
              <a:rPr sz="1800" dirty="0">
                <a:latin typeface="Calibri"/>
                <a:cs typeface="Calibri"/>
              </a:rPr>
              <a:t>do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ensure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dirty="0">
                <a:latin typeface="Calibri"/>
                <a:cs typeface="Calibri"/>
              </a:rPr>
              <a:t>supply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resources</a:t>
            </a:r>
            <a:r>
              <a:rPr sz="1800" spc="5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community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level</a:t>
            </a:r>
            <a:r>
              <a:rPr sz="1800" spc="5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extended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role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reproductive </a:t>
            </a:r>
            <a:r>
              <a:rPr sz="1800" spc="-20" dirty="0">
                <a:latin typeface="Calibri"/>
                <a:cs typeface="Calibri"/>
              </a:rPr>
              <a:t>role </a:t>
            </a:r>
            <a:r>
              <a:rPr sz="1800" dirty="0">
                <a:latin typeface="Calibri"/>
                <a:cs typeface="Calibri"/>
              </a:rPr>
              <a:t>(rituals,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ceremony celebration, community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services activities…)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8940" rIns="0" bIns="0" rtlCol="0">
            <a:spAutoFit/>
          </a:bodyPr>
          <a:lstStyle/>
          <a:p>
            <a:pPr marL="1513205">
              <a:lnSpc>
                <a:spcPct val="100000"/>
              </a:lnSpc>
              <a:spcBef>
                <a:spcPts val="95"/>
              </a:spcBef>
            </a:pPr>
            <a:r>
              <a:rPr sz="2800" spc="-35" dirty="0">
                <a:solidFill>
                  <a:srgbClr val="FF6600"/>
                </a:solidFill>
              </a:rPr>
              <a:t>Women’s</a:t>
            </a:r>
            <a:r>
              <a:rPr sz="2800" spc="-50" dirty="0">
                <a:solidFill>
                  <a:srgbClr val="FF6600"/>
                </a:solidFill>
              </a:rPr>
              <a:t> </a:t>
            </a:r>
            <a:r>
              <a:rPr sz="2800" dirty="0">
                <a:solidFill>
                  <a:srgbClr val="FF6600"/>
                </a:solidFill>
              </a:rPr>
              <a:t>3</a:t>
            </a:r>
            <a:r>
              <a:rPr sz="2800" spc="-45" dirty="0">
                <a:solidFill>
                  <a:srgbClr val="FF6600"/>
                </a:solidFill>
              </a:rPr>
              <a:t> </a:t>
            </a:r>
            <a:r>
              <a:rPr sz="2800" dirty="0">
                <a:solidFill>
                  <a:srgbClr val="FF6600"/>
                </a:solidFill>
              </a:rPr>
              <a:t>main</a:t>
            </a:r>
            <a:r>
              <a:rPr sz="2800" spc="-55" dirty="0">
                <a:solidFill>
                  <a:srgbClr val="FF6600"/>
                </a:solidFill>
              </a:rPr>
              <a:t> </a:t>
            </a:r>
            <a:r>
              <a:rPr sz="2800" dirty="0">
                <a:solidFill>
                  <a:srgbClr val="FF6600"/>
                </a:solidFill>
              </a:rPr>
              <a:t>roles</a:t>
            </a:r>
            <a:r>
              <a:rPr sz="2800" spc="-40" dirty="0">
                <a:solidFill>
                  <a:srgbClr val="FF6600"/>
                </a:solidFill>
              </a:rPr>
              <a:t> </a:t>
            </a:r>
            <a:r>
              <a:rPr sz="2800" dirty="0">
                <a:solidFill>
                  <a:srgbClr val="FF6600"/>
                </a:solidFill>
              </a:rPr>
              <a:t>(paid</a:t>
            </a:r>
            <a:r>
              <a:rPr sz="2800" spc="-50" dirty="0">
                <a:solidFill>
                  <a:srgbClr val="FF6600"/>
                </a:solidFill>
              </a:rPr>
              <a:t> </a:t>
            </a:r>
            <a:r>
              <a:rPr sz="2800" dirty="0">
                <a:solidFill>
                  <a:srgbClr val="FF6600"/>
                </a:solidFill>
              </a:rPr>
              <a:t>&amp;</a:t>
            </a:r>
            <a:r>
              <a:rPr sz="2800" spc="-55" dirty="0">
                <a:solidFill>
                  <a:srgbClr val="FF6600"/>
                </a:solidFill>
              </a:rPr>
              <a:t> </a:t>
            </a:r>
            <a:r>
              <a:rPr sz="2800" spc="-10" dirty="0">
                <a:solidFill>
                  <a:srgbClr val="FF6600"/>
                </a:solidFill>
              </a:rPr>
              <a:t>unpaid)</a:t>
            </a:r>
            <a:endParaRPr sz="2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8856" rIns="0" bIns="0" rtlCol="0">
            <a:spAutoFit/>
          </a:bodyPr>
          <a:lstStyle/>
          <a:p>
            <a:pPr marL="1702435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What</a:t>
            </a:r>
            <a:r>
              <a:rPr sz="4000" spc="-95" dirty="0"/>
              <a:t> </a:t>
            </a:r>
            <a:r>
              <a:rPr sz="4000" dirty="0"/>
              <a:t>we</a:t>
            </a:r>
            <a:r>
              <a:rPr sz="4000" spc="-95" dirty="0"/>
              <a:t> </a:t>
            </a:r>
            <a:r>
              <a:rPr sz="4000" dirty="0"/>
              <a:t>often</a:t>
            </a:r>
            <a:r>
              <a:rPr sz="4000" spc="-80" dirty="0"/>
              <a:t> </a:t>
            </a:r>
            <a:r>
              <a:rPr sz="4000" spc="-10" dirty="0"/>
              <a:t>hear…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1676273"/>
            <a:ext cx="3962400" cy="27766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541" y="3140964"/>
            <a:ext cx="3886200" cy="30607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81600" y="4953000"/>
            <a:ext cx="3429000" cy="990600"/>
          </a:xfrm>
          <a:prstGeom prst="rect">
            <a:avLst/>
          </a:prstGeom>
          <a:solidFill>
            <a:srgbClr val="548ED4"/>
          </a:solidFill>
          <a:ln w="25400">
            <a:solidFill>
              <a:srgbClr val="385D89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383540" marR="351155" indent="-22860">
              <a:lnSpc>
                <a:spcPct val="100000"/>
              </a:lnSpc>
              <a:spcBef>
                <a:spcPts val="36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Only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could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be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excellent</a:t>
            </a:r>
            <a:r>
              <a:rPr sz="28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surgeons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463" y="1914829"/>
            <a:ext cx="2895600" cy="938530"/>
          </a:xfrm>
          <a:prstGeom prst="rect">
            <a:avLst/>
          </a:prstGeom>
          <a:solidFill>
            <a:srgbClr val="C5D9F0"/>
          </a:solidFill>
          <a:ln w="25400">
            <a:solidFill>
              <a:srgbClr val="385D89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508000" marR="499109" algn="ctr">
              <a:lnSpc>
                <a:spcPts val="2400"/>
              </a:lnSpc>
              <a:spcBef>
                <a:spcPts val="50"/>
              </a:spcBef>
            </a:pPr>
            <a:r>
              <a:rPr sz="2000" spc="-10" dirty="0">
                <a:latin typeface="Calibri"/>
                <a:cs typeface="Calibri"/>
              </a:rPr>
              <a:t>Women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should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be </a:t>
            </a:r>
            <a:r>
              <a:rPr sz="2000" spc="-10" dirty="0">
                <a:latin typeface="Calibri"/>
                <a:cs typeface="Calibri"/>
              </a:rPr>
              <a:t>teachers,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nursery teachers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10613"/>
            <a:ext cx="8072755" cy="2893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330" marR="5080" indent="-34163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sz="2800" b="1" dirty="0">
                <a:latin typeface="Calibri"/>
                <a:cs typeface="Calibri"/>
              </a:rPr>
              <a:t>is</a:t>
            </a:r>
            <a:r>
              <a:rPr sz="2800" b="1" spc="5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negative</a:t>
            </a:r>
            <a:r>
              <a:rPr sz="2800" b="1" spc="49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and</a:t>
            </a:r>
            <a:r>
              <a:rPr sz="2800" b="1" spc="5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partial</a:t>
            </a:r>
            <a:r>
              <a:rPr sz="2800" b="1" spc="509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attitude</a:t>
            </a:r>
            <a:r>
              <a:rPr sz="2800" b="1" spc="49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acknowledgement 	</a:t>
            </a:r>
            <a:r>
              <a:rPr sz="2800" b="1" dirty="0">
                <a:latin typeface="Calibri"/>
                <a:cs typeface="Calibri"/>
              </a:rPr>
              <a:t>and</a:t>
            </a:r>
            <a:r>
              <a:rPr sz="2800" b="1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assessment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characteristics,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position,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role 	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capacity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woman.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0"/>
              </a:spcBef>
              <a:buFont typeface="Arial MT"/>
              <a:buChar char="•"/>
            </a:pPr>
            <a:endParaRPr sz="2800">
              <a:latin typeface="Calibri"/>
              <a:cs typeface="Calibri"/>
            </a:endParaRPr>
          </a:p>
          <a:p>
            <a:pPr marL="355600" marR="6350" indent="-342900" algn="just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Are</a:t>
            </a:r>
            <a:r>
              <a:rPr sz="2600" spc="27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viewpoints</a:t>
            </a:r>
            <a:r>
              <a:rPr sz="2600" spc="28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from</a:t>
            </a:r>
            <a:r>
              <a:rPr sz="2600" spc="26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others</a:t>
            </a:r>
            <a:r>
              <a:rPr sz="2600" spc="27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assuming</a:t>
            </a:r>
            <a:r>
              <a:rPr sz="2600" spc="27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that</a:t>
            </a:r>
            <a:r>
              <a:rPr sz="2600" spc="27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men</a:t>
            </a:r>
            <a:r>
              <a:rPr sz="2600" spc="265" dirty="0">
                <a:latin typeface="Calibri"/>
                <a:cs typeface="Calibri"/>
              </a:rPr>
              <a:t>  </a:t>
            </a:r>
            <a:r>
              <a:rPr sz="2600" spc="-25" dirty="0">
                <a:latin typeface="Calibri"/>
                <a:cs typeface="Calibri"/>
              </a:rPr>
              <a:t>or </a:t>
            </a:r>
            <a:r>
              <a:rPr sz="2600" dirty="0">
                <a:latin typeface="Calibri"/>
                <a:cs typeface="Calibri"/>
              </a:rPr>
              <a:t>women</a:t>
            </a:r>
            <a:r>
              <a:rPr sz="2600" spc="5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are</a:t>
            </a:r>
            <a:r>
              <a:rPr sz="2600" spc="5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able</a:t>
            </a:r>
            <a:r>
              <a:rPr sz="2600" spc="5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50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do</a:t>
            </a:r>
            <a:r>
              <a:rPr sz="2600" spc="5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5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should</a:t>
            </a:r>
            <a:r>
              <a:rPr sz="2600" spc="5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do,</a:t>
            </a:r>
            <a:r>
              <a:rPr sz="2600" spc="5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unable</a:t>
            </a:r>
            <a:r>
              <a:rPr sz="2600" spc="5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5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do</a:t>
            </a:r>
            <a:r>
              <a:rPr sz="2600" spc="509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or </a:t>
            </a:r>
            <a:r>
              <a:rPr sz="2600" dirty="0">
                <a:latin typeface="Calibri"/>
                <a:cs typeface="Calibri"/>
              </a:rPr>
              <a:t>should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not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do</a:t>
            </a:r>
            <a:r>
              <a:rPr sz="2600" spc="-10" dirty="0">
                <a:latin typeface="Calibri"/>
                <a:cs typeface="Calibri"/>
              </a:rPr>
              <a:t> something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1274" rIns="0" bIns="0" rtlCol="0">
            <a:spAutoFit/>
          </a:bodyPr>
          <a:lstStyle/>
          <a:p>
            <a:pPr marL="2162810">
              <a:lnSpc>
                <a:spcPct val="100000"/>
              </a:lnSpc>
              <a:spcBef>
                <a:spcPts val="105"/>
              </a:spcBef>
            </a:pPr>
            <a:r>
              <a:rPr dirty="0"/>
              <a:t>Gender</a:t>
            </a:r>
            <a:r>
              <a:rPr spc="-55" dirty="0"/>
              <a:t> </a:t>
            </a:r>
            <a:r>
              <a:rPr spc="-10" dirty="0"/>
              <a:t>stereotype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892983"/>
            <a:ext cx="7902575" cy="4721860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3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i="1" dirty="0">
                <a:latin typeface="Calibri"/>
                <a:cs typeface="Calibri"/>
              </a:rPr>
              <a:t>In</a:t>
            </a:r>
            <a:r>
              <a:rPr sz="3200" b="1" i="1" spc="-1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some</a:t>
            </a:r>
            <a:r>
              <a:rPr sz="3200" b="1" i="1" spc="-10" dirty="0">
                <a:latin typeface="Calibri"/>
                <a:cs typeface="Calibri"/>
              </a:rPr>
              <a:t> families: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Girls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pursue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higher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education/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should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invested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in </a:t>
            </a:r>
            <a:r>
              <a:rPr sz="2400" spc="-10" dirty="0">
                <a:latin typeface="Calibri"/>
                <a:cs typeface="Calibri"/>
              </a:rPr>
              <a:t>girl’s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education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such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boys</a:t>
            </a:r>
            <a:endParaRPr sz="2400">
              <a:latin typeface="Calibri"/>
              <a:cs typeface="Calibri"/>
            </a:endParaRPr>
          </a:p>
          <a:p>
            <a:pPr marL="355600" marR="1046480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Boys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shouldn’t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housework-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very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tiny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and </a:t>
            </a:r>
            <a:r>
              <a:rPr sz="2400" dirty="0">
                <a:latin typeface="Calibri"/>
                <a:cs typeface="Calibri"/>
              </a:rPr>
              <a:t>worthless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jobs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Girls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inherit;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b="1" i="1" dirty="0">
                <a:latin typeface="Calibri"/>
                <a:cs typeface="Calibri"/>
              </a:rPr>
              <a:t>In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some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workplaces:</a:t>
            </a:r>
            <a:endParaRPr sz="2400">
              <a:latin typeface="Calibri"/>
              <a:cs typeface="Calibri"/>
            </a:endParaRPr>
          </a:p>
          <a:p>
            <a:pPr marL="355600" marR="471805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Male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workers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should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take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heavy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hazadours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jobs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( </a:t>
            </a:r>
            <a:r>
              <a:rPr sz="2400" dirty="0">
                <a:latin typeface="Calibri"/>
                <a:cs typeface="Calibri"/>
              </a:rPr>
              <a:t>according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list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prohibited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female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workers)</a:t>
            </a:r>
            <a:endParaRPr sz="2400">
              <a:latin typeface="Calibri"/>
              <a:cs typeface="Calibri"/>
            </a:endParaRPr>
          </a:p>
          <a:p>
            <a:pPr marL="355600" marR="50165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Can’t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recruit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female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workers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have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little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children/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give </a:t>
            </a:r>
            <a:r>
              <a:rPr sz="2400" dirty="0">
                <a:latin typeface="Calibri"/>
                <a:cs typeface="Calibri"/>
              </a:rPr>
              <a:t>those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women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lower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wage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16404" y="369773"/>
            <a:ext cx="5511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What</a:t>
            </a:r>
            <a:r>
              <a:rPr sz="3600" spc="-90" dirty="0"/>
              <a:t> </a:t>
            </a:r>
            <a:r>
              <a:rPr sz="3600" dirty="0"/>
              <a:t>do</a:t>
            </a:r>
            <a:r>
              <a:rPr sz="3600" spc="-85" dirty="0"/>
              <a:t> </a:t>
            </a:r>
            <a:r>
              <a:rPr sz="3600" dirty="0"/>
              <a:t>those</a:t>
            </a:r>
            <a:r>
              <a:rPr sz="3600" spc="-90" dirty="0"/>
              <a:t> </a:t>
            </a:r>
            <a:r>
              <a:rPr sz="3600" dirty="0"/>
              <a:t>saying</a:t>
            </a:r>
            <a:r>
              <a:rPr sz="3600" spc="-90" dirty="0"/>
              <a:t> </a:t>
            </a:r>
            <a:r>
              <a:rPr sz="3600" spc="-10" dirty="0"/>
              <a:t>mean?</a:t>
            </a:r>
            <a:endParaRPr sz="3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04517"/>
            <a:ext cx="80721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1835150" algn="l"/>
                <a:tab pos="3524250" algn="l"/>
                <a:tab pos="4512310" algn="l"/>
                <a:tab pos="5556250" algn="l"/>
                <a:tab pos="7661275" algn="l"/>
              </a:tabLst>
            </a:pPr>
            <a:r>
              <a:rPr sz="3600" spc="-10" dirty="0">
                <a:latin typeface="Calibri"/>
                <a:cs typeface="Calibri"/>
              </a:rPr>
              <a:t>Those</a:t>
            </a:r>
            <a:r>
              <a:rPr sz="3600" dirty="0">
                <a:latin typeface="Calibri"/>
                <a:cs typeface="Calibri"/>
              </a:rPr>
              <a:t>	</a:t>
            </a:r>
            <a:r>
              <a:rPr sz="3600" spc="-10" dirty="0">
                <a:latin typeface="Calibri"/>
                <a:cs typeface="Calibri"/>
              </a:rPr>
              <a:t>sayings</a:t>
            </a:r>
            <a:r>
              <a:rPr sz="3600" dirty="0">
                <a:latin typeface="Calibri"/>
                <a:cs typeface="Calibri"/>
              </a:rPr>
              <a:t>	</a:t>
            </a:r>
            <a:r>
              <a:rPr sz="3600" spc="-67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are	</a:t>
            </a:r>
            <a:r>
              <a:rPr sz="3600" spc="-20" dirty="0">
                <a:latin typeface="Calibri"/>
                <a:cs typeface="Calibri"/>
              </a:rPr>
              <a:t>just</a:t>
            </a:r>
            <a:r>
              <a:rPr sz="3600" dirty="0">
                <a:latin typeface="Calibri"/>
                <a:cs typeface="Calibri"/>
              </a:rPr>
              <a:t>	</a:t>
            </a:r>
            <a:r>
              <a:rPr sz="3600" spc="-10" dirty="0">
                <a:latin typeface="Calibri"/>
                <a:cs typeface="Calibri"/>
              </a:rPr>
              <a:t>prejudice</a:t>
            </a:r>
            <a:r>
              <a:rPr sz="3600" dirty="0">
                <a:latin typeface="Calibri"/>
                <a:cs typeface="Calibri"/>
              </a:rPr>
              <a:t>	</a:t>
            </a:r>
            <a:r>
              <a:rPr sz="3600" spc="-35" dirty="0">
                <a:latin typeface="Calibri"/>
                <a:cs typeface="Calibri"/>
              </a:rPr>
              <a:t>or </a:t>
            </a:r>
            <a:r>
              <a:rPr sz="3600" dirty="0">
                <a:latin typeface="Calibri"/>
                <a:cs typeface="Calibri"/>
              </a:rPr>
              <a:t>already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become</a:t>
            </a:r>
            <a:r>
              <a:rPr sz="3600" dirty="0">
                <a:latin typeface="Calibri"/>
                <a:cs typeface="Calibri"/>
              </a:rPr>
              <a:t>	specific</a:t>
            </a:r>
            <a:r>
              <a:rPr sz="3600" spc="-114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actions?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282130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Question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10613"/>
            <a:ext cx="8072755" cy="2893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330" marR="5080" indent="-34163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sz="2800" b="1" dirty="0">
                <a:latin typeface="Calibri"/>
                <a:cs typeface="Calibri"/>
              </a:rPr>
              <a:t>is</a:t>
            </a:r>
            <a:r>
              <a:rPr sz="2800" b="1" spc="5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negative</a:t>
            </a:r>
            <a:r>
              <a:rPr sz="2800" b="1" spc="49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and</a:t>
            </a:r>
            <a:r>
              <a:rPr sz="2800" b="1" spc="5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partial</a:t>
            </a:r>
            <a:r>
              <a:rPr sz="2800" b="1" spc="509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attitude</a:t>
            </a:r>
            <a:r>
              <a:rPr sz="2800" b="1" spc="49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acknowledgement 	</a:t>
            </a:r>
            <a:r>
              <a:rPr sz="2800" b="1" dirty="0">
                <a:latin typeface="Calibri"/>
                <a:cs typeface="Calibri"/>
              </a:rPr>
              <a:t>and</a:t>
            </a:r>
            <a:r>
              <a:rPr sz="2800" b="1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assessment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characteristics,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position,</a:t>
            </a:r>
            <a:r>
              <a:rPr sz="2800" spc="2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role 	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capacity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woman.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0"/>
              </a:spcBef>
              <a:buFont typeface="Arial MT"/>
              <a:buChar char="•"/>
            </a:pPr>
            <a:endParaRPr sz="2800">
              <a:latin typeface="Calibri"/>
              <a:cs typeface="Calibri"/>
            </a:endParaRPr>
          </a:p>
          <a:p>
            <a:pPr marL="355600" marR="6350" indent="-342900" algn="just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Are</a:t>
            </a:r>
            <a:r>
              <a:rPr sz="2600" spc="27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viewpoints</a:t>
            </a:r>
            <a:r>
              <a:rPr sz="2600" spc="28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from</a:t>
            </a:r>
            <a:r>
              <a:rPr sz="2600" spc="26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others</a:t>
            </a:r>
            <a:r>
              <a:rPr sz="2600" spc="27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assuming</a:t>
            </a:r>
            <a:r>
              <a:rPr sz="2600" spc="27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that</a:t>
            </a:r>
            <a:r>
              <a:rPr sz="2600" spc="27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men</a:t>
            </a:r>
            <a:r>
              <a:rPr sz="2600" spc="265" dirty="0">
                <a:latin typeface="Calibri"/>
                <a:cs typeface="Calibri"/>
              </a:rPr>
              <a:t>  </a:t>
            </a:r>
            <a:r>
              <a:rPr sz="2600" spc="-25" dirty="0">
                <a:latin typeface="Calibri"/>
                <a:cs typeface="Calibri"/>
              </a:rPr>
              <a:t>or </a:t>
            </a:r>
            <a:r>
              <a:rPr sz="2600" dirty="0">
                <a:latin typeface="Calibri"/>
                <a:cs typeface="Calibri"/>
              </a:rPr>
              <a:t>women</a:t>
            </a:r>
            <a:r>
              <a:rPr sz="2600" spc="5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are</a:t>
            </a:r>
            <a:r>
              <a:rPr sz="2600" spc="5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able</a:t>
            </a:r>
            <a:r>
              <a:rPr sz="2600" spc="5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50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do</a:t>
            </a:r>
            <a:r>
              <a:rPr sz="2600" spc="5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5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should</a:t>
            </a:r>
            <a:r>
              <a:rPr sz="2600" spc="5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do,</a:t>
            </a:r>
            <a:r>
              <a:rPr sz="2600" spc="5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unable</a:t>
            </a:r>
            <a:r>
              <a:rPr sz="2600" spc="5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5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do</a:t>
            </a:r>
            <a:r>
              <a:rPr sz="2600" spc="509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or </a:t>
            </a:r>
            <a:r>
              <a:rPr sz="2600" dirty="0">
                <a:latin typeface="Calibri"/>
                <a:cs typeface="Calibri"/>
              </a:rPr>
              <a:t>should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not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do</a:t>
            </a:r>
            <a:r>
              <a:rPr sz="2600" spc="-10" dirty="0">
                <a:latin typeface="Calibri"/>
                <a:cs typeface="Calibri"/>
              </a:rPr>
              <a:t> something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1274" rIns="0" bIns="0" rtlCol="0">
            <a:spAutoFit/>
          </a:bodyPr>
          <a:lstStyle/>
          <a:p>
            <a:pPr marL="2162810">
              <a:lnSpc>
                <a:spcPct val="100000"/>
              </a:lnSpc>
              <a:spcBef>
                <a:spcPts val="105"/>
              </a:spcBef>
            </a:pPr>
            <a:r>
              <a:rPr dirty="0"/>
              <a:t>Gender</a:t>
            </a:r>
            <a:r>
              <a:rPr spc="-55" dirty="0"/>
              <a:t> </a:t>
            </a:r>
            <a:r>
              <a:rPr spc="-10" dirty="0"/>
              <a:t>stereotype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892983"/>
            <a:ext cx="7902575" cy="4721860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3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i="1" dirty="0">
                <a:latin typeface="Calibri"/>
                <a:cs typeface="Calibri"/>
              </a:rPr>
              <a:t>In</a:t>
            </a:r>
            <a:r>
              <a:rPr sz="3200" b="1" i="1" spc="-1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some</a:t>
            </a:r>
            <a:r>
              <a:rPr sz="3200" b="1" i="1" spc="-10" dirty="0">
                <a:latin typeface="Calibri"/>
                <a:cs typeface="Calibri"/>
              </a:rPr>
              <a:t> families: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Girls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pursue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higher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education/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should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invested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in </a:t>
            </a:r>
            <a:r>
              <a:rPr sz="2400" spc="-10" dirty="0">
                <a:latin typeface="Calibri"/>
                <a:cs typeface="Calibri"/>
              </a:rPr>
              <a:t>girl’s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education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such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boys</a:t>
            </a:r>
            <a:endParaRPr sz="2400">
              <a:latin typeface="Calibri"/>
              <a:cs typeface="Calibri"/>
            </a:endParaRPr>
          </a:p>
          <a:p>
            <a:pPr marL="355600" marR="1046480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Boys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shouldn’t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housework-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very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tiny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and </a:t>
            </a:r>
            <a:r>
              <a:rPr sz="2400" dirty="0">
                <a:latin typeface="Calibri"/>
                <a:cs typeface="Calibri"/>
              </a:rPr>
              <a:t>worthless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jobs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Girls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inherit;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b="1" i="1" dirty="0">
                <a:latin typeface="Calibri"/>
                <a:cs typeface="Calibri"/>
              </a:rPr>
              <a:t>In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some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workplaces:</a:t>
            </a:r>
            <a:endParaRPr sz="2400">
              <a:latin typeface="Calibri"/>
              <a:cs typeface="Calibri"/>
            </a:endParaRPr>
          </a:p>
          <a:p>
            <a:pPr marL="355600" marR="471805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Male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workers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should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take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heavy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hazadours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jobs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( </a:t>
            </a:r>
            <a:r>
              <a:rPr sz="2400" dirty="0">
                <a:latin typeface="Calibri"/>
                <a:cs typeface="Calibri"/>
              </a:rPr>
              <a:t>according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list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prohibited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female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workers)</a:t>
            </a:r>
            <a:endParaRPr sz="2400">
              <a:latin typeface="Calibri"/>
              <a:cs typeface="Calibri"/>
            </a:endParaRPr>
          </a:p>
          <a:p>
            <a:pPr marL="355600" marR="50165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Can’t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recruit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female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workers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have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little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children/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give </a:t>
            </a:r>
            <a:r>
              <a:rPr sz="2400" dirty="0">
                <a:latin typeface="Calibri"/>
                <a:cs typeface="Calibri"/>
              </a:rPr>
              <a:t>those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women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lower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wage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16404" y="369773"/>
            <a:ext cx="5511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What</a:t>
            </a:r>
            <a:r>
              <a:rPr sz="3600" spc="-90" dirty="0"/>
              <a:t> </a:t>
            </a:r>
            <a:r>
              <a:rPr sz="3600" dirty="0"/>
              <a:t>do</a:t>
            </a:r>
            <a:r>
              <a:rPr sz="3600" spc="-85" dirty="0"/>
              <a:t> </a:t>
            </a:r>
            <a:r>
              <a:rPr sz="3600" dirty="0"/>
              <a:t>those</a:t>
            </a:r>
            <a:r>
              <a:rPr sz="3600" spc="-90" dirty="0"/>
              <a:t> </a:t>
            </a:r>
            <a:r>
              <a:rPr sz="3600" dirty="0"/>
              <a:t>saying</a:t>
            </a:r>
            <a:r>
              <a:rPr sz="3600" spc="-90" dirty="0"/>
              <a:t> </a:t>
            </a:r>
            <a:r>
              <a:rPr sz="3600" spc="-10" dirty="0"/>
              <a:t>mean?</a:t>
            </a:r>
            <a:endParaRPr sz="3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04517"/>
            <a:ext cx="80721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1835150" algn="l"/>
                <a:tab pos="3524250" algn="l"/>
                <a:tab pos="4512310" algn="l"/>
                <a:tab pos="5556250" algn="l"/>
                <a:tab pos="7661275" algn="l"/>
              </a:tabLst>
            </a:pPr>
            <a:r>
              <a:rPr sz="3600" spc="-10" dirty="0">
                <a:latin typeface="Calibri"/>
                <a:cs typeface="Calibri"/>
              </a:rPr>
              <a:t>Those</a:t>
            </a:r>
            <a:r>
              <a:rPr sz="3600" dirty="0">
                <a:latin typeface="Calibri"/>
                <a:cs typeface="Calibri"/>
              </a:rPr>
              <a:t>	</a:t>
            </a:r>
            <a:r>
              <a:rPr sz="3600" spc="-10" dirty="0">
                <a:latin typeface="Calibri"/>
                <a:cs typeface="Calibri"/>
              </a:rPr>
              <a:t>sayings</a:t>
            </a:r>
            <a:r>
              <a:rPr sz="3600" dirty="0">
                <a:latin typeface="Calibri"/>
                <a:cs typeface="Calibri"/>
              </a:rPr>
              <a:t>	</a:t>
            </a:r>
            <a:r>
              <a:rPr sz="3600" spc="-67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are	</a:t>
            </a:r>
            <a:r>
              <a:rPr sz="3600" spc="-20" dirty="0">
                <a:latin typeface="Calibri"/>
                <a:cs typeface="Calibri"/>
              </a:rPr>
              <a:t>just</a:t>
            </a:r>
            <a:r>
              <a:rPr sz="3600" dirty="0">
                <a:latin typeface="Calibri"/>
                <a:cs typeface="Calibri"/>
              </a:rPr>
              <a:t>	</a:t>
            </a:r>
            <a:r>
              <a:rPr sz="3600" spc="-10" dirty="0">
                <a:latin typeface="Calibri"/>
                <a:cs typeface="Calibri"/>
              </a:rPr>
              <a:t>prejudice</a:t>
            </a:r>
            <a:r>
              <a:rPr sz="3600" dirty="0">
                <a:latin typeface="Calibri"/>
                <a:cs typeface="Calibri"/>
              </a:rPr>
              <a:t>	</a:t>
            </a:r>
            <a:r>
              <a:rPr sz="3600" spc="-35" dirty="0">
                <a:latin typeface="Calibri"/>
                <a:cs typeface="Calibri"/>
              </a:rPr>
              <a:t>or </a:t>
            </a:r>
            <a:r>
              <a:rPr sz="3600" dirty="0">
                <a:latin typeface="Calibri"/>
                <a:cs typeface="Calibri"/>
              </a:rPr>
              <a:t>already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become</a:t>
            </a:r>
            <a:r>
              <a:rPr sz="3600" dirty="0">
                <a:latin typeface="Calibri"/>
                <a:cs typeface="Calibri"/>
              </a:rPr>
              <a:t>	specific</a:t>
            </a:r>
            <a:r>
              <a:rPr sz="3600" spc="-114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actions?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282130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Question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504" y="1886537"/>
            <a:ext cx="2590380" cy="41520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90234" y="1524000"/>
            <a:ext cx="2673938" cy="445618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606" y="191846"/>
            <a:ext cx="74644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Who</a:t>
            </a:r>
            <a:r>
              <a:rPr sz="4000" spc="-95" dirty="0"/>
              <a:t> </a:t>
            </a:r>
            <a:r>
              <a:rPr sz="4000" dirty="0"/>
              <a:t>Says</a:t>
            </a:r>
            <a:r>
              <a:rPr sz="4000" spc="-80" dirty="0"/>
              <a:t> </a:t>
            </a:r>
            <a:r>
              <a:rPr sz="4000" dirty="0"/>
              <a:t>Boys</a:t>
            </a:r>
            <a:r>
              <a:rPr sz="4000" spc="-100" dirty="0"/>
              <a:t> </a:t>
            </a:r>
            <a:r>
              <a:rPr sz="4000" dirty="0"/>
              <a:t>and</a:t>
            </a:r>
            <a:r>
              <a:rPr sz="4000" spc="-95" dirty="0"/>
              <a:t> </a:t>
            </a:r>
            <a:r>
              <a:rPr sz="4000" dirty="0"/>
              <a:t>Girls</a:t>
            </a:r>
            <a:r>
              <a:rPr sz="4000" spc="-85" dirty="0"/>
              <a:t> </a:t>
            </a:r>
            <a:r>
              <a:rPr sz="4000" dirty="0"/>
              <a:t>are</a:t>
            </a:r>
            <a:r>
              <a:rPr sz="4000" spc="-90" dirty="0"/>
              <a:t> </a:t>
            </a:r>
            <a:r>
              <a:rPr sz="4000" spc="-10" dirty="0"/>
              <a:t>Equal?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087881"/>
            <a:ext cx="4721225" cy="51314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A</a:t>
            </a:r>
            <a:r>
              <a:rPr sz="2500" spc="5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recent</a:t>
            </a:r>
            <a:r>
              <a:rPr sz="2500" spc="5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survey</a:t>
            </a:r>
            <a:r>
              <a:rPr sz="2500" spc="5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highlighted</a:t>
            </a:r>
            <a:r>
              <a:rPr sz="2500" spc="55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the </a:t>
            </a:r>
            <a:r>
              <a:rPr sz="2500" dirty="0">
                <a:latin typeface="Calibri"/>
                <a:cs typeface="Calibri"/>
              </a:rPr>
              <a:t>fact that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when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young school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boys </a:t>
            </a:r>
            <a:r>
              <a:rPr sz="2500" dirty="0">
                <a:latin typeface="Calibri"/>
                <a:cs typeface="Calibri"/>
              </a:rPr>
              <a:t>were</a:t>
            </a:r>
            <a:r>
              <a:rPr sz="2500" spc="3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asked</a:t>
            </a:r>
            <a:r>
              <a:rPr sz="2500" spc="3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who</a:t>
            </a:r>
            <a:r>
              <a:rPr sz="2500" spc="3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should</a:t>
            </a:r>
            <a:r>
              <a:rPr sz="2500" spc="30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sacrifice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3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meal</a:t>
            </a:r>
            <a:r>
              <a:rPr sz="2500" spc="4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3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case</a:t>
            </a:r>
            <a:r>
              <a:rPr sz="2500" spc="4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it</a:t>
            </a:r>
            <a:r>
              <a:rPr sz="2500" spc="4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fell</a:t>
            </a:r>
            <a:r>
              <a:rPr sz="2500" spc="3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short</a:t>
            </a:r>
            <a:r>
              <a:rPr sz="2500" spc="39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on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57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table,</a:t>
            </a:r>
            <a:r>
              <a:rPr sz="2500" spc="58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most</a:t>
            </a:r>
            <a:r>
              <a:rPr sz="2500" spc="57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replied</a:t>
            </a:r>
            <a:r>
              <a:rPr sz="2500" spc="575" dirty="0">
                <a:latin typeface="Calibri"/>
                <a:cs typeface="Calibri"/>
              </a:rPr>
              <a:t>  </a:t>
            </a:r>
            <a:r>
              <a:rPr sz="2500" spc="-25" dirty="0">
                <a:latin typeface="Calibri"/>
                <a:cs typeface="Calibri"/>
              </a:rPr>
              <a:t>the </a:t>
            </a:r>
            <a:r>
              <a:rPr sz="2500" dirty="0">
                <a:latin typeface="Calibri"/>
                <a:cs typeface="Calibri"/>
              </a:rPr>
              <a:t>mother</a:t>
            </a:r>
            <a:r>
              <a:rPr sz="2500" spc="240" dirty="0">
                <a:latin typeface="Calibri"/>
                <a:cs typeface="Calibri"/>
              </a:rPr>
              <a:t>   </a:t>
            </a:r>
            <a:r>
              <a:rPr sz="2500" dirty="0">
                <a:latin typeface="Calibri"/>
                <a:cs typeface="Calibri"/>
              </a:rPr>
              <a:t>as</a:t>
            </a:r>
            <a:r>
              <a:rPr sz="2500" spc="240" dirty="0">
                <a:latin typeface="Calibri"/>
                <a:cs typeface="Calibri"/>
              </a:rPr>
              <a:t>  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245" dirty="0">
                <a:latin typeface="Calibri"/>
                <a:cs typeface="Calibri"/>
              </a:rPr>
              <a:t>   </a:t>
            </a:r>
            <a:r>
              <a:rPr sz="2500" dirty="0">
                <a:latin typeface="Calibri"/>
                <a:cs typeface="Calibri"/>
              </a:rPr>
              <a:t>first</a:t>
            </a:r>
            <a:r>
              <a:rPr sz="2500" spc="240" dirty="0">
                <a:latin typeface="Calibri"/>
                <a:cs typeface="Calibri"/>
              </a:rPr>
              <a:t>   </a:t>
            </a:r>
            <a:r>
              <a:rPr sz="2500" spc="-10" dirty="0">
                <a:latin typeface="Calibri"/>
                <a:cs typeface="Calibri"/>
              </a:rPr>
              <a:t>choice, followed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by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sister.</a:t>
            </a:r>
            <a:endParaRPr sz="2500">
              <a:latin typeface="Calibri"/>
              <a:cs typeface="Calibri"/>
            </a:endParaRPr>
          </a:p>
          <a:p>
            <a:pPr marL="355600" marR="6350" indent="-342900" algn="just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So</a:t>
            </a:r>
            <a:r>
              <a:rPr sz="2500" spc="2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who</a:t>
            </a:r>
            <a:r>
              <a:rPr sz="2500" spc="2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2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responsible</a:t>
            </a:r>
            <a:r>
              <a:rPr sz="2500" spc="2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for</a:t>
            </a:r>
            <a:r>
              <a:rPr sz="2500" spc="2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22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male </a:t>
            </a:r>
            <a:r>
              <a:rPr sz="2500" dirty="0">
                <a:latin typeface="Calibri"/>
                <a:cs typeface="Calibri"/>
              </a:rPr>
              <a:t>holding</a:t>
            </a:r>
            <a:r>
              <a:rPr sz="2500" spc="11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114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view</a:t>
            </a:r>
            <a:r>
              <a:rPr sz="2500" spc="11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that</a:t>
            </a:r>
            <a:r>
              <a:rPr sz="2500" spc="11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114" dirty="0">
                <a:latin typeface="Calibri"/>
                <a:cs typeface="Calibri"/>
              </a:rPr>
              <a:t>  </a:t>
            </a:r>
            <a:r>
              <a:rPr sz="2500" spc="-10" dirty="0">
                <a:latin typeface="Calibri"/>
                <a:cs typeface="Calibri"/>
              </a:rPr>
              <a:t>first </a:t>
            </a:r>
            <a:r>
              <a:rPr sz="2500" dirty="0">
                <a:latin typeface="Calibri"/>
                <a:cs typeface="Calibri"/>
              </a:rPr>
              <a:t>person</a:t>
            </a:r>
            <a:r>
              <a:rPr sz="2500" spc="1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1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sacrifice</a:t>
            </a:r>
            <a:r>
              <a:rPr sz="2500" spc="1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1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meal</a:t>
            </a:r>
            <a:r>
              <a:rPr sz="2500" spc="1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should </a:t>
            </a:r>
            <a:r>
              <a:rPr sz="2500" dirty="0">
                <a:latin typeface="Calibri"/>
                <a:cs typeface="Calibri"/>
              </a:rPr>
              <a:t>be</a:t>
            </a:r>
            <a:r>
              <a:rPr sz="2500" spc="4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5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mother</a:t>
            </a:r>
            <a:r>
              <a:rPr sz="2500" spc="5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4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followed</a:t>
            </a:r>
            <a:r>
              <a:rPr sz="2500" spc="50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by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30" dirty="0">
                <a:latin typeface="Calibri"/>
                <a:cs typeface="Calibri"/>
              </a:rPr>
              <a:t>sister,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as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second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choice?</a:t>
            </a:r>
            <a:endParaRPr sz="2500">
              <a:latin typeface="Calibri"/>
              <a:cs typeface="Calibri"/>
            </a:endParaRPr>
          </a:p>
          <a:p>
            <a:pPr marL="355600" marR="7620" indent="-342900" algn="just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Why</a:t>
            </a:r>
            <a:r>
              <a:rPr sz="2500" spc="5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male</a:t>
            </a:r>
            <a:r>
              <a:rPr sz="2500" spc="6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members</a:t>
            </a:r>
            <a:r>
              <a:rPr sz="2500" spc="5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are</a:t>
            </a:r>
            <a:r>
              <a:rPr sz="2500" spc="58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served </a:t>
            </a:r>
            <a:r>
              <a:rPr sz="2500" dirty="0">
                <a:latin typeface="Calibri"/>
                <a:cs typeface="Calibri"/>
              </a:rPr>
              <a:t>meal</a:t>
            </a:r>
            <a:r>
              <a:rPr sz="2500" spc="5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first,</a:t>
            </a:r>
            <a:r>
              <a:rPr sz="2500" spc="5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5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many</a:t>
            </a:r>
            <a:r>
              <a:rPr sz="2500" spc="5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homes,</a:t>
            </a:r>
            <a:r>
              <a:rPr sz="2500" spc="53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and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8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female</a:t>
            </a:r>
            <a:r>
              <a:rPr sz="2500" spc="9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members</a:t>
            </a:r>
            <a:r>
              <a:rPr sz="2500" spc="9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forced</a:t>
            </a:r>
            <a:r>
              <a:rPr sz="2500" spc="85" dirty="0">
                <a:latin typeface="Calibri"/>
                <a:cs typeface="Calibri"/>
              </a:rPr>
              <a:t>  </a:t>
            </a:r>
            <a:r>
              <a:rPr sz="2500" spc="-25" dirty="0">
                <a:latin typeface="Calibri"/>
                <a:cs typeface="Calibri"/>
              </a:rPr>
              <a:t>to </a:t>
            </a:r>
            <a:r>
              <a:rPr sz="2500" dirty="0">
                <a:latin typeface="Calibri"/>
                <a:cs typeface="Calibri"/>
              </a:rPr>
              <a:t>eat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what’s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left?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4464" y="1219200"/>
            <a:ext cx="2857499" cy="24544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8880" y="3810000"/>
            <a:ext cx="2825496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7152" y="694436"/>
            <a:ext cx="51720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Gender</a:t>
            </a:r>
            <a:r>
              <a:rPr spc="-35" dirty="0"/>
              <a:t> </a:t>
            </a:r>
            <a:r>
              <a:rPr dirty="0"/>
              <a:t>and</a:t>
            </a:r>
            <a:r>
              <a:rPr spc="-10" dirty="0"/>
              <a:t> Education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39665" y="1999310"/>
            <a:ext cx="38214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1111250" algn="l"/>
                <a:tab pos="1819910" algn="l"/>
                <a:tab pos="2691765" algn="l"/>
              </a:tabLst>
            </a:pPr>
            <a:r>
              <a:rPr sz="2800" spc="-20" dirty="0">
                <a:latin typeface="Calibri"/>
                <a:cs typeface="Calibri"/>
              </a:rPr>
              <a:t>This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boy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from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Gambia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82565" y="2426335"/>
            <a:ext cx="81534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(west </a:t>
            </a:r>
            <a:r>
              <a:rPr sz="2800" spc="-20" dirty="0">
                <a:latin typeface="Calibri"/>
                <a:cs typeface="Calibri"/>
              </a:rPr>
              <a:t>more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3833" y="2426335"/>
            <a:ext cx="247713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6510">
              <a:lnSpc>
                <a:spcPct val="100000"/>
              </a:lnSpc>
              <a:spcBef>
                <a:spcPts val="95"/>
              </a:spcBef>
              <a:tabLst>
                <a:tab pos="977265" algn="l"/>
                <a:tab pos="1204595" algn="l"/>
                <a:tab pos="1515110" algn="l"/>
                <a:tab pos="1654175" algn="l"/>
              </a:tabLst>
            </a:pPr>
            <a:r>
              <a:rPr sz="2800" spc="-10" dirty="0">
                <a:latin typeface="Calibri"/>
                <a:cs typeface="Calibri"/>
              </a:rPr>
              <a:t>Africa)</a:t>
            </a:r>
            <a:r>
              <a:rPr sz="2800" dirty="0">
                <a:latin typeface="Calibri"/>
                <a:cs typeface="Calibri"/>
              </a:rPr>
              <a:t>		</a:t>
            </a:r>
            <a:r>
              <a:rPr sz="2800" spc="-25" dirty="0">
                <a:latin typeface="Calibri"/>
                <a:cs typeface="Calibri"/>
              </a:rPr>
              <a:t>is</a:t>
            </a:r>
            <a:r>
              <a:rPr sz="2800" dirty="0">
                <a:latin typeface="Calibri"/>
                <a:cs typeface="Calibri"/>
              </a:rPr>
              <a:t>		</a:t>
            </a:r>
            <a:r>
              <a:rPr sz="2800" spc="-20" dirty="0">
                <a:latin typeface="Calibri"/>
                <a:cs typeface="Calibri"/>
              </a:rPr>
              <a:t>much </a:t>
            </a:r>
            <a:r>
              <a:rPr sz="2800" spc="-10" dirty="0">
                <a:latin typeface="Calibri"/>
                <a:cs typeface="Calibri"/>
              </a:rPr>
              <a:t>likely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to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attend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82565" y="3279724"/>
            <a:ext cx="347980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school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younger sister.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3609" y="1700809"/>
            <a:ext cx="337185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182" rIns="0" bIns="0" rtlCol="0">
            <a:spAutoFit/>
          </a:bodyPr>
          <a:lstStyle/>
          <a:p>
            <a:pPr marL="1143000">
              <a:lnSpc>
                <a:spcPct val="100000"/>
              </a:lnSpc>
              <a:spcBef>
                <a:spcPts val="105"/>
              </a:spcBef>
            </a:pPr>
            <a:r>
              <a:rPr dirty="0"/>
              <a:t>Feminization</a:t>
            </a:r>
            <a:r>
              <a:rPr spc="-140" dirty="0"/>
              <a:t> </a:t>
            </a:r>
            <a:r>
              <a:rPr dirty="0"/>
              <a:t>of</a:t>
            </a:r>
            <a:r>
              <a:rPr spc="-114" dirty="0"/>
              <a:t> </a:t>
            </a:r>
            <a:r>
              <a:rPr spc="-10" dirty="0"/>
              <a:t>Poverty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513458"/>
            <a:ext cx="44583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  <a:tab pos="1861185" algn="l"/>
                <a:tab pos="2693670" algn="l"/>
                <a:tab pos="3733165" algn="l"/>
              </a:tabLst>
            </a:pPr>
            <a:r>
              <a:rPr sz="3200" spc="-10" dirty="0">
                <a:latin typeface="Calibri"/>
                <a:cs typeface="Calibri"/>
              </a:rPr>
              <a:t>Refers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to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the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high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404" y="2489073"/>
            <a:ext cx="28238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33525" algn="l"/>
              </a:tabLst>
            </a:pPr>
            <a:r>
              <a:rPr sz="3200" spc="-10" dirty="0">
                <a:latin typeface="Calibri"/>
                <a:cs typeface="Calibri"/>
              </a:rPr>
              <a:t>headed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families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404" y="2001088"/>
            <a:ext cx="411924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  <a:tabLst>
                <a:tab pos="2145665" algn="l"/>
                <a:tab pos="2837815" algn="l"/>
              </a:tabLst>
            </a:pPr>
            <a:r>
              <a:rPr sz="3200" spc="-10" dirty="0">
                <a:latin typeface="Calibri"/>
                <a:cs typeface="Calibri"/>
              </a:rPr>
              <a:t>proportion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of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female-</a:t>
            </a:r>
            <a:endParaRPr sz="3200">
              <a:latin typeface="Calibri"/>
              <a:cs typeface="Calibri"/>
            </a:endParaRPr>
          </a:p>
          <a:p>
            <a:pPr marR="6985" algn="r">
              <a:lnSpc>
                <a:spcPct val="100000"/>
              </a:lnSpc>
            </a:pPr>
            <a:r>
              <a:rPr sz="3200" spc="-10" dirty="0">
                <a:latin typeface="Calibri"/>
                <a:cs typeface="Calibri"/>
              </a:rPr>
              <a:t>below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3404" y="2976752"/>
            <a:ext cx="4119879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7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poverty</a:t>
            </a:r>
            <a:r>
              <a:rPr sz="3200" spc="7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line,</a:t>
            </a:r>
            <a:r>
              <a:rPr sz="3200" spc="7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which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result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high </a:t>
            </a:r>
            <a:r>
              <a:rPr sz="3200" dirty="0">
                <a:latin typeface="Calibri"/>
                <a:cs typeface="Calibri"/>
              </a:rPr>
              <a:t>proportion</a:t>
            </a:r>
            <a:r>
              <a:rPr sz="3200" spc="6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64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women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3404" y="4440173"/>
            <a:ext cx="99631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spc="-30" dirty="0">
                <a:latin typeface="Calibri"/>
                <a:cs typeface="Calibri"/>
              </a:rPr>
              <a:t>found </a:t>
            </a:r>
            <a:r>
              <a:rPr sz="3200" spc="-20" dirty="0">
                <a:latin typeface="Calibri"/>
                <a:cs typeface="Calibri"/>
              </a:rPr>
              <a:t>with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7670" y="4440173"/>
            <a:ext cx="311467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3080">
              <a:lnSpc>
                <a:spcPct val="100000"/>
              </a:lnSpc>
              <a:spcBef>
                <a:spcPts val="100"/>
              </a:spcBef>
              <a:tabLst>
                <a:tab pos="881380" algn="l"/>
                <a:tab pos="1105535" algn="l"/>
                <a:tab pos="2478405" algn="l"/>
              </a:tabLst>
            </a:pPr>
            <a:r>
              <a:rPr sz="3200" spc="-25" dirty="0">
                <a:latin typeface="Calibri"/>
                <a:cs typeface="Calibri"/>
              </a:rPr>
              <a:t>in</a:t>
            </a:r>
            <a:r>
              <a:rPr sz="3200" dirty="0">
                <a:latin typeface="Calibri"/>
                <a:cs typeface="Calibri"/>
              </a:rPr>
              <a:t>		</a:t>
            </a:r>
            <a:r>
              <a:rPr sz="3200" spc="-10" dirty="0">
                <a:latin typeface="Calibri"/>
                <a:cs typeface="Calibri"/>
              </a:rPr>
              <a:t>occupations </a:t>
            </a:r>
            <a:r>
              <a:rPr sz="3200" spc="-25" dirty="0">
                <a:latin typeface="Calibri"/>
                <a:cs typeface="Calibri"/>
              </a:rPr>
              <a:t>low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prestige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3404" y="5415788"/>
            <a:ext cx="13462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income.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4053" y="1556766"/>
            <a:ext cx="3888486" cy="4000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292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Exploitation</a:t>
            </a:r>
            <a:r>
              <a:rPr sz="3600" spc="-105" dirty="0"/>
              <a:t> </a:t>
            </a:r>
            <a:r>
              <a:rPr sz="3600" dirty="0"/>
              <a:t>Caused</a:t>
            </a:r>
            <a:r>
              <a:rPr sz="3600" spc="-100" dirty="0"/>
              <a:t> </a:t>
            </a:r>
            <a:r>
              <a:rPr sz="3600" dirty="0"/>
              <a:t>By</a:t>
            </a:r>
            <a:r>
              <a:rPr sz="3600" spc="-110" dirty="0"/>
              <a:t> </a:t>
            </a:r>
            <a:r>
              <a:rPr sz="3600" dirty="0"/>
              <a:t>Gender</a:t>
            </a:r>
            <a:r>
              <a:rPr sz="3600" spc="-90" dirty="0"/>
              <a:t> </a:t>
            </a:r>
            <a:r>
              <a:rPr sz="3600" spc="-10" dirty="0"/>
              <a:t>Ideology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524621"/>
            <a:ext cx="7837805" cy="39954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34"/>
              </a:spcBef>
              <a:buFont typeface="Arial MT"/>
              <a:buChar char="•"/>
              <a:tabLst>
                <a:tab pos="354965" algn="l"/>
              </a:tabLst>
            </a:pPr>
            <a:r>
              <a:rPr sz="2800" dirty="0">
                <a:latin typeface="Calibri"/>
                <a:cs typeface="Calibri"/>
              </a:rPr>
              <a:t>Male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gender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bias</a:t>
            </a:r>
            <a:endParaRPr sz="2800">
              <a:latin typeface="Calibri"/>
              <a:cs typeface="Calibri"/>
            </a:endParaRPr>
          </a:p>
          <a:p>
            <a:pPr marL="755015" marR="516890" lvl="1" indent="-285750">
              <a:lnSpc>
                <a:spcPts val="3020"/>
              </a:lnSpc>
              <a:spcBef>
                <a:spcPts val="725"/>
              </a:spcBef>
              <a:buFont typeface="Arial MT"/>
              <a:buChar char="–"/>
              <a:tabLst>
                <a:tab pos="756285" algn="l"/>
              </a:tabLst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preference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found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some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societies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sons 	</a:t>
            </a:r>
            <a:r>
              <a:rPr sz="2800" dirty="0">
                <a:latin typeface="Calibri"/>
                <a:cs typeface="Calibri"/>
              </a:rPr>
              <a:t>rather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than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daughters.</a:t>
            </a:r>
            <a:endParaRPr sz="2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354965" algn="l"/>
              </a:tabLst>
            </a:pPr>
            <a:r>
              <a:rPr sz="2800" dirty="0">
                <a:latin typeface="Calibri"/>
                <a:cs typeface="Calibri"/>
              </a:rPr>
              <a:t>Female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infanticide</a:t>
            </a:r>
            <a:endParaRPr sz="28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340"/>
              </a:spcBef>
              <a:buFont typeface="Arial MT"/>
              <a:buChar char="–"/>
              <a:tabLst>
                <a:tab pos="755650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killing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female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children</a:t>
            </a:r>
            <a:endParaRPr sz="2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354965" algn="l"/>
              </a:tabLst>
            </a:pPr>
            <a:r>
              <a:rPr sz="2800" dirty="0">
                <a:latin typeface="Calibri"/>
                <a:cs typeface="Calibri"/>
              </a:rPr>
              <a:t>Nutritional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deprivation</a:t>
            </a:r>
            <a:endParaRPr sz="2800">
              <a:latin typeface="Calibri"/>
              <a:cs typeface="Calibri"/>
            </a:endParaRPr>
          </a:p>
          <a:p>
            <a:pPr marL="755015" marR="5080" lvl="1" indent="-285750">
              <a:lnSpc>
                <a:spcPct val="90000"/>
              </a:lnSpc>
              <a:spcBef>
                <a:spcPts val="670"/>
              </a:spcBef>
              <a:buFont typeface="Arial MT"/>
              <a:buChar char="–"/>
              <a:tabLst>
                <a:tab pos="756285" algn="l"/>
              </a:tabLst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child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abuse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involving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withholding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food; 	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retard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learning,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physical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development,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or 	</a:t>
            </a:r>
            <a:r>
              <a:rPr sz="2800" dirty="0">
                <a:latin typeface="Calibri"/>
                <a:cs typeface="Calibri"/>
              </a:rPr>
              <a:t>social </a:t>
            </a:r>
            <a:r>
              <a:rPr sz="2800" spc="-10" dirty="0">
                <a:latin typeface="Calibri"/>
                <a:cs typeface="Calibri"/>
              </a:rPr>
              <a:t>adjustment.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2268220">
              <a:lnSpc>
                <a:spcPct val="100000"/>
              </a:lnSpc>
              <a:spcBef>
                <a:spcPts val="105"/>
              </a:spcBef>
            </a:pPr>
            <a:r>
              <a:rPr dirty="0"/>
              <a:t>Honor</a:t>
            </a:r>
            <a:r>
              <a:rPr spc="-40" dirty="0"/>
              <a:t> </a:t>
            </a:r>
            <a:r>
              <a:rPr spc="-10" dirty="0"/>
              <a:t>Killings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67" y="1610359"/>
            <a:ext cx="466661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euphemism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referring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565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practice</a:t>
            </a:r>
            <a:r>
              <a:rPr sz="3200" spc="560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found</a:t>
            </a:r>
            <a:r>
              <a:rPr sz="3200" spc="570" dirty="0">
                <a:latin typeface="Calibri"/>
                <a:cs typeface="Calibri"/>
              </a:rPr>
              <a:t>   </a:t>
            </a:r>
            <a:r>
              <a:rPr sz="3200" spc="-25" dirty="0">
                <a:latin typeface="Calibri"/>
                <a:cs typeface="Calibri"/>
              </a:rPr>
              <a:t>in </a:t>
            </a:r>
            <a:r>
              <a:rPr sz="3200" dirty="0">
                <a:latin typeface="Calibri"/>
                <a:cs typeface="Calibri"/>
              </a:rPr>
              <a:t>various</a:t>
            </a:r>
            <a:r>
              <a:rPr sz="3200" spc="62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Middle</a:t>
            </a:r>
            <a:r>
              <a:rPr sz="3200" spc="62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Eastern </a:t>
            </a:r>
            <a:r>
              <a:rPr sz="3200" dirty="0">
                <a:latin typeface="Calibri"/>
                <a:cs typeface="Calibri"/>
              </a:rPr>
              <a:t>cultures</a:t>
            </a:r>
            <a:r>
              <a:rPr sz="3200" spc="2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whereby</a:t>
            </a:r>
            <a:r>
              <a:rPr sz="3200" spc="2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women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put</a:t>
            </a:r>
            <a:r>
              <a:rPr sz="3200" spc="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death</a:t>
            </a:r>
            <a:r>
              <a:rPr sz="3200" spc="5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45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hands</a:t>
            </a:r>
            <a:r>
              <a:rPr sz="3200" spc="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their</a:t>
            </a:r>
            <a:r>
              <a:rPr sz="3200" spc="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own</a:t>
            </a:r>
            <a:r>
              <a:rPr sz="3200" spc="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family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1167" y="4537075"/>
            <a:ext cx="326580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6110" algn="l"/>
              </a:tabLst>
            </a:pPr>
            <a:r>
              <a:rPr sz="3200" spc="-10" dirty="0">
                <a:latin typeface="Calibri"/>
                <a:cs typeface="Calibri"/>
              </a:rPr>
              <a:t>members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because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1167" y="4537075"/>
            <a:ext cx="432371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63620">
              <a:lnSpc>
                <a:spcPct val="100000"/>
              </a:lnSpc>
              <a:spcBef>
                <a:spcPts val="100"/>
              </a:spcBef>
              <a:tabLst>
                <a:tab pos="984885" algn="l"/>
                <a:tab pos="2740660" algn="l"/>
                <a:tab pos="3525520" algn="l"/>
              </a:tabLst>
            </a:pPr>
            <a:r>
              <a:rPr sz="3200" spc="-20" dirty="0">
                <a:latin typeface="Calibri"/>
                <a:cs typeface="Calibri"/>
              </a:rPr>
              <a:t>they </a:t>
            </a:r>
            <a:r>
              <a:rPr sz="3200" spc="-25" dirty="0">
                <a:latin typeface="Calibri"/>
                <a:cs typeface="Calibri"/>
              </a:rPr>
              <a:t>are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thought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to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35" dirty="0">
                <a:latin typeface="Calibri"/>
                <a:cs typeface="Calibri"/>
              </a:rPr>
              <a:t>have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1167" y="5512409"/>
            <a:ext cx="371982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dishonored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family.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25109" y="4053255"/>
            <a:ext cx="3456432" cy="251917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92090" y="1412747"/>
            <a:ext cx="3456432" cy="237629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174" y="345439"/>
            <a:ext cx="75196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Violence</a:t>
            </a:r>
            <a:r>
              <a:rPr sz="3200" spc="-45" dirty="0"/>
              <a:t> </a:t>
            </a:r>
            <a:r>
              <a:rPr sz="3200" dirty="0"/>
              <a:t>against</a:t>
            </a:r>
            <a:r>
              <a:rPr sz="3200" spc="-50" dirty="0"/>
              <a:t> </a:t>
            </a:r>
            <a:r>
              <a:rPr sz="3200" dirty="0"/>
              <a:t>women</a:t>
            </a:r>
            <a:r>
              <a:rPr sz="3200" spc="-35" dirty="0"/>
              <a:t> </a:t>
            </a:r>
            <a:r>
              <a:rPr sz="3200" dirty="0"/>
              <a:t>-</a:t>
            </a:r>
            <a:r>
              <a:rPr sz="3200" spc="-30" dirty="0"/>
              <a:t> </a:t>
            </a:r>
            <a:r>
              <a:rPr sz="3200" dirty="0"/>
              <a:t>a</a:t>
            </a:r>
            <a:r>
              <a:rPr sz="3200" spc="-35" dirty="0"/>
              <a:t> </a:t>
            </a:r>
            <a:r>
              <a:rPr sz="3200" dirty="0"/>
              <a:t>global</a:t>
            </a:r>
            <a:r>
              <a:rPr sz="3200" spc="-55" dirty="0"/>
              <a:t> </a:t>
            </a:r>
            <a:r>
              <a:rPr sz="3200" spc="-10" dirty="0"/>
              <a:t>pandemic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79365" y="1022349"/>
            <a:ext cx="4031615" cy="512254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5600" marR="5080" indent="-342900" algn="just">
              <a:lnSpc>
                <a:spcPts val="2110"/>
              </a:lnSpc>
              <a:spcBef>
                <a:spcPts val="605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Physical</a:t>
            </a:r>
            <a:r>
              <a:rPr sz="2200" spc="484" dirty="0">
                <a:latin typeface="Calibri"/>
                <a:cs typeface="Calibri"/>
              </a:rPr>
              <a:t>    </a:t>
            </a:r>
            <a:r>
              <a:rPr sz="2200" dirty="0">
                <a:latin typeface="Calibri"/>
                <a:cs typeface="Calibri"/>
              </a:rPr>
              <a:t>violence</a:t>
            </a:r>
            <a:r>
              <a:rPr sz="2200" spc="484" dirty="0">
                <a:latin typeface="Calibri"/>
                <a:cs typeface="Calibri"/>
              </a:rPr>
              <a:t>    </a:t>
            </a:r>
            <a:r>
              <a:rPr sz="2200" spc="-10" dirty="0">
                <a:latin typeface="Calibri"/>
                <a:cs typeface="Calibri"/>
              </a:rPr>
              <a:t>against </a:t>
            </a:r>
            <a:r>
              <a:rPr sz="2200" dirty="0">
                <a:latin typeface="Calibri"/>
                <a:cs typeface="Calibri"/>
              </a:rPr>
              <a:t>women,</a:t>
            </a:r>
            <a:r>
              <a:rPr sz="2200" spc="15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14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result</a:t>
            </a:r>
            <a:r>
              <a:rPr sz="2200" spc="14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150" dirty="0">
                <a:latin typeface="Calibri"/>
                <a:cs typeface="Calibri"/>
              </a:rPr>
              <a:t>  </a:t>
            </a:r>
            <a:r>
              <a:rPr sz="2200" spc="-10" dirty="0">
                <a:latin typeface="Calibri"/>
                <a:cs typeface="Calibri"/>
              </a:rPr>
              <a:t>gender </a:t>
            </a:r>
            <a:r>
              <a:rPr sz="2200" dirty="0">
                <a:latin typeface="Calibri"/>
                <a:cs typeface="Calibri"/>
              </a:rPr>
              <a:t>ideology,</a:t>
            </a:r>
            <a:r>
              <a:rPr sz="2200" spc="32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continues</a:t>
            </a:r>
            <a:r>
              <a:rPr sz="2200" spc="32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32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320" dirty="0">
                <a:latin typeface="Calibri"/>
                <a:cs typeface="Calibri"/>
              </a:rPr>
              <a:t>  </a:t>
            </a:r>
            <a:r>
              <a:rPr sz="2200" spc="-50" dirty="0">
                <a:latin typeface="Calibri"/>
                <a:cs typeface="Calibri"/>
              </a:rPr>
              <a:t>a </a:t>
            </a:r>
            <a:r>
              <a:rPr sz="2200" spc="-10" dirty="0">
                <a:latin typeface="Calibri"/>
                <a:cs typeface="Calibri"/>
              </a:rPr>
              <a:t>problem..</a:t>
            </a:r>
            <a:endParaRPr sz="22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555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At</a:t>
            </a:r>
            <a:r>
              <a:rPr sz="2200" spc="2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least</a:t>
            </a:r>
            <a:r>
              <a:rPr sz="2200" spc="2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one</a:t>
            </a:r>
            <a:r>
              <a:rPr sz="2200" spc="2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out</a:t>
            </a:r>
            <a:r>
              <a:rPr sz="2200" spc="2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2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every</a:t>
            </a:r>
            <a:r>
              <a:rPr sz="2200" spc="229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three </a:t>
            </a:r>
            <a:r>
              <a:rPr sz="2200" dirty="0">
                <a:latin typeface="Calibri"/>
                <a:cs typeface="Calibri"/>
              </a:rPr>
              <a:t>women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been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beaten,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forced </a:t>
            </a:r>
            <a:r>
              <a:rPr sz="2200" dirty="0">
                <a:latin typeface="Calibri"/>
                <a:cs typeface="Calibri"/>
              </a:rPr>
              <a:t>into</a:t>
            </a:r>
            <a:r>
              <a:rPr sz="2200" spc="1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sex</a:t>
            </a:r>
            <a:r>
              <a:rPr sz="2200" spc="1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1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otherwise</a:t>
            </a:r>
            <a:r>
              <a:rPr sz="2200" spc="1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abused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in </a:t>
            </a:r>
            <a:r>
              <a:rPr sz="2200" dirty="0">
                <a:latin typeface="Calibri"/>
                <a:cs typeface="Calibri"/>
              </a:rPr>
              <a:t>her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lifetime.</a:t>
            </a:r>
            <a:endParaRPr sz="2200">
              <a:latin typeface="Calibri"/>
              <a:cs typeface="Calibri"/>
            </a:endParaRPr>
          </a:p>
          <a:p>
            <a:pPr marL="355600" marR="6985" indent="-342900" algn="just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Every</a:t>
            </a:r>
            <a:r>
              <a:rPr sz="2200" spc="4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year,</a:t>
            </a:r>
            <a:r>
              <a:rPr sz="2200" spc="4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millions</a:t>
            </a:r>
            <a:r>
              <a:rPr sz="2200" spc="45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459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women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raped</a:t>
            </a:r>
            <a:r>
              <a:rPr sz="2200" spc="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by</a:t>
            </a:r>
            <a:r>
              <a:rPr sz="2200" spc="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partners,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relatives, </a:t>
            </a:r>
            <a:r>
              <a:rPr sz="2200" dirty="0">
                <a:latin typeface="Calibri"/>
                <a:cs typeface="Calibri"/>
              </a:rPr>
              <a:t>friends</a:t>
            </a:r>
            <a:r>
              <a:rPr sz="2200" spc="405" dirty="0">
                <a:latin typeface="Calibri"/>
                <a:cs typeface="Calibri"/>
              </a:rPr>
              <a:t>  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400" dirty="0">
                <a:latin typeface="Calibri"/>
                <a:cs typeface="Calibri"/>
              </a:rPr>
              <a:t>   </a:t>
            </a:r>
            <a:r>
              <a:rPr sz="2200" dirty="0">
                <a:latin typeface="Calibri"/>
                <a:cs typeface="Calibri"/>
              </a:rPr>
              <a:t>strangers,</a:t>
            </a:r>
            <a:r>
              <a:rPr sz="2200" spc="409" dirty="0">
                <a:latin typeface="Calibri"/>
                <a:cs typeface="Calibri"/>
              </a:rPr>
              <a:t>   </a:t>
            </a:r>
            <a:r>
              <a:rPr sz="2200" spc="-25" dirty="0">
                <a:latin typeface="Calibri"/>
                <a:cs typeface="Calibri"/>
              </a:rPr>
              <a:t>by </a:t>
            </a:r>
            <a:r>
              <a:rPr sz="2200" dirty="0">
                <a:latin typeface="Calibri"/>
                <a:cs typeface="Calibri"/>
              </a:rPr>
              <a:t>employers</a:t>
            </a:r>
            <a:r>
              <a:rPr sz="2200" spc="509" dirty="0">
                <a:latin typeface="Calibri"/>
                <a:cs typeface="Calibri"/>
              </a:rPr>
              <a:t>  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509" dirty="0">
                <a:latin typeface="Calibri"/>
                <a:cs typeface="Calibri"/>
              </a:rPr>
              <a:t>   </a:t>
            </a:r>
            <a:r>
              <a:rPr sz="2200" spc="-10" dirty="0">
                <a:latin typeface="Calibri"/>
                <a:cs typeface="Calibri"/>
              </a:rPr>
              <a:t>colleagues, </a:t>
            </a:r>
            <a:r>
              <a:rPr sz="2200" dirty="0">
                <a:latin typeface="Calibri"/>
                <a:cs typeface="Calibri"/>
              </a:rPr>
              <a:t>soldiers</a:t>
            </a:r>
            <a:r>
              <a:rPr sz="2200" spc="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members</a:t>
            </a:r>
            <a:r>
              <a:rPr sz="2200" spc="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8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armed </a:t>
            </a:r>
            <a:r>
              <a:rPr sz="2200" spc="-10" dirty="0">
                <a:latin typeface="Calibri"/>
                <a:cs typeface="Calibri"/>
              </a:rPr>
              <a:t>groups.</a:t>
            </a:r>
            <a:endParaRPr sz="2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The</a:t>
            </a:r>
            <a:r>
              <a:rPr sz="2200" spc="3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World</a:t>
            </a:r>
            <a:r>
              <a:rPr sz="2200" spc="3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Health</a:t>
            </a:r>
            <a:r>
              <a:rPr sz="2200" spc="3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Organization </a:t>
            </a:r>
            <a:r>
              <a:rPr sz="2200" dirty="0">
                <a:latin typeface="Calibri"/>
                <a:cs typeface="Calibri"/>
              </a:rPr>
              <a:t>has</a:t>
            </a:r>
            <a:r>
              <a:rPr sz="2200" spc="20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reported</a:t>
            </a:r>
            <a:r>
              <a:rPr sz="2200" spc="1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that</a:t>
            </a:r>
            <a:r>
              <a:rPr sz="2200" spc="1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up</a:t>
            </a:r>
            <a:r>
              <a:rPr sz="2200" spc="20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2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70%</a:t>
            </a:r>
            <a:r>
              <a:rPr sz="2200" spc="2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female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murder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victims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killed </a:t>
            </a:r>
            <a:r>
              <a:rPr sz="2200" dirty="0">
                <a:latin typeface="Calibri"/>
                <a:cs typeface="Calibri"/>
              </a:rPr>
              <a:t>by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their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male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partners.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999" y="3933025"/>
            <a:ext cx="3960495" cy="259969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966" y="1196721"/>
            <a:ext cx="3966464" cy="25203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2377" rIns="0" bIns="0" rtlCol="0">
            <a:spAutoFit/>
          </a:bodyPr>
          <a:lstStyle/>
          <a:p>
            <a:pPr marL="3322954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RAPE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507484" y="1558797"/>
            <a:ext cx="4104004" cy="412369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6985" indent="-342900" algn="just">
              <a:lnSpc>
                <a:spcPts val="3460"/>
              </a:lnSpc>
              <a:spcBef>
                <a:spcPts val="53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Rape</a:t>
            </a:r>
            <a:r>
              <a:rPr sz="3200" b="1" spc="295" dirty="0">
                <a:latin typeface="Calibri"/>
                <a:cs typeface="Calibri"/>
              </a:rPr>
              <a:t>  </a:t>
            </a:r>
            <a:r>
              <a:rPr sz="3200" b="1" dirty="0">
                <a:latin typeface="Calibri"/>
                <a:cs typeface="Calibri"/>
              </a:rPr>
              <a:t>(Sec.</a:t>
            </a:r>
            <a:r>
              <a:rPr sz="3200" b="1" spc="300" dirty="0">
                <a:latin typeface="Calibri"/>
                <a:cs typeface="Calibri"/>
              </a:rPr>
              <a:t>  </a:t>
            </a:r>
            <a:r>
              <a:rPr sz="3200" b="1" dirty="0">
                <a:latin typeface="Calibri"/>
                <a:cs typeface="Calibri"/>
              </a:rPr>
              <a:t>376</a:t>
            </a:r>
            <a:r>
              <a:rPr sz="3200" b="1" spc="305" dirty="0">
                <a:latin typeface="Calibri"/>
                <a:cs typeface="Calibri"/>
              </a:rPr>
              <a:t>  </a:t>
            </a:r>
            <a:r>
              <a:rPr sz="3200" b="1" spc="-20" dirty="0">
                <a:latin typeface="Calibri"/>
                <a:cs typeface="Calibri"/>
              </a:rPr>
              <a:t>IPC) </a:t>
            </a:r>
            <a:r>
              <a:rPr sz="3200" b="1" dirty="0">
                <a:latin typeface="Calibri"/>
                <a:cs typeface="Calibri"/>
              </a:rPr>
              <a:t>(Incidence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22,172)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1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Madhya</a:t>
            </a:r>
            <a:r>
              <a:rPr sz="3200" b="1" spc="75" dirty="0">
                <a:latin typeface="Calibri"/>
                <a:cs typeface="Calibri"/>
              </a:rPr>
              <a:t>  </a:t>
            </a:r>
            <a:r>
              <a:rPr sz="3200" b="1" dirty="0">
                <a:latin typeface="Calibri"/>
                <a:cs typeface="Calibri"/>
              </a:rPr>
              <a:t>Pradesh</a:t>
            </a:r>
            <a:r>
              <a:rPr sz="3200" b="1" spc="80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has </a:t>
            </a:r>
            <a:r>
              <a:rPr sz="3200" dirty="0">
                <a:latin typeface="Calibri"/>
                <a:cs typeface="Calibri"/>
              </a:rPr>
              <a:t>reported</a:t>
            </a:r>
            <a:r>
              <a:rPr sz="3200" spc="2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27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highest </a:t>
            </a:r>
            <a:r>
              <a:rPr sz="3200" dirty="0">
                <a:latin typeface="Calibri"/>
                <a:cs typeface="Calibri"/>
              </a:rPr>
              <a:t>number</a:t>
            </a:r>
            <a:r>
              <a:rPr sz="3200" spc="2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Rape</a:t>
            </a:r>
            <a:r>
              <a:rPr sz="3200" spc="2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cases </a:t>
            </a:r>
            <a:r>
              <a:rPr sz="3200" dirty="0">
                <a:latin typeface="Calibri"/>
                <a:cs typeface="Calibri"/>
              </a:rPr>
              <a:t>(3,135)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accounting</a:t>
            </a:r>
            <a:r>
              <a:rPr sz="3200" spc="229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for </a:t>
            </a:r>
            <a:r>
              <a:rPr sz="3200" dirty="0">
                <a:latin typeface="Calibri"/>
                <a:cs typeface="Calibri"/>
              </a:rPr>
              <a:t>14.1%</a:t>
            </a:r>
            <a:r>
              <a:rPr sz="3200" spc="3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3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total</a:t>
            </a:r>
            <a:r>
              <a:rPr sz="3200" spc="370" dirty="0">
                <a:latin typeface="Calibri"/>
                <a:cs typeface="Calibri"/>
              </a:rPr>
              <a:t>  </a:t>
            </a:r>
            <a:r>
              <a:rPr sz="3200" spc="-20" dirty="0">
                <a:latin typeface="Calibri"/>
                <a:cs typeface="Calibri"/>
              </a:rPr>
              <a:t>such </a:t>
            </a:r>
            <a:r>
              <a:rPr sz="3200" dirty="0">
                <a:latin typeface="Calibri"/>
                <a:cs typeface="Calibri"/>
              </a:rPr>
              <a:t>cases</a:t>
            </a:r>
            <a:r>
              <a:rPr sz="3200" spc="5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reported</a:t>
            </a:r>
            <a:r>
              <a:rPr sz="3200" spc="6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6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country.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1124711"/>
            <a:ext cx="3600450" cy="25203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555" y="3933012"/>
            <a:ext cx="3600450" cy="266433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9221" y="279272"/>
            <a:ext cx="79927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Dowry</a:t>
            </a:r>
            <a:r>
              <a:rPr spc="-20" dirty="0"/>
              <a:t> </a:t>
            </a:r>
            <a:r>
              <a:rPr dirty="0"/>
              <a:t>Deaths</a:t>
            </a:r>
            <a:r>
              <a:rPr spc="-25" dirty="0"/>
              <a:t> </a:t>
            </a:r>
            <a:r>
              <a:rPr dirty="0"/>
              <a:t>(Sec.</a:t>
            </a:r>
            <a:r>
              <a:rPr spc="-20" dirty="0"/>
              <a:t> </a:t>
            </a:r>
            <a:r>
              <a:rPr dirty="0"/>
              <a:t>302,</a:t>
            </a:r>
            <a:r>
              <a:rPr spc="-20" dirty="0"/>
              <a:t> </a:t>
            </a:r>
            <a:r>
              <a:rPr dirty="0"/>
              <a:t>304B</a:t>
            </a:r>
            <a:r>
              <a:rPr spc="-45" dirty="0"/>
              <a:t> </a:t>
            </a:r>
            <a:r>
              <a:rPr spc="-20" dirty="0"/>
              <a:t>IPC)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9365" y="1240281"/>
            <a:ext cx="4163695" cy="464375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6350" indent="-342900" algn="just">
              <a:lnSpc>
                <a:spcPts val="24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The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killing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wife</a:t>
            </a:r>
            <a:r>
              <a:rPr sz="2500" spc="-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by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her</a:t>
            </a:r>
            <a:r>
              <a:rPr sz="2500" spc="-25" dirty="0">
                <a:latin typeface="Calibri"/>
                <a:cs typeface="Calibri"/>
              </a:rPr>
              <a:t> in- </a:t>
            </a:r>
            <a:r>
              <a:rPr sz="2500" dirty="0">
                <a:latin typeface="Calibri"/>
                <a:cs typeface="Calibri"/>
              </a:rPr>
              <a:t>laws</a:t>
            </a:r>
            <a:r>
              <a:rPr sz="2500" spc="1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if</a:t>
            </a:r>
            <a:r>
              <a:rPr sz="2500" spc="1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1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wife’s</a:t>
            </a:r>
            <a:r>
              <a:rPr sz="2500" spc="1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parents</a:t>
            </a:r>
            <a:r>
              <a:rPr sz="2500" spc="15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fail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pay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additional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dowry.</a:t>
            </a:r>
            <a:endParaRPr sz="25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2305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</a:t>
            </a:r>
            <a:r>
              <a:rPr sz="2500" b="1" dirty="0">
                <a:latin typeface="Calibri"/>
                <a:cs typeface="Calibri"/>
              </a:rPr>
              <a:t>(Incidence</a:t>
            </a:r>
            <a:r>
              <a:rPr sz="2500" b="1" spc="90" dirty="0">
                <a:latin typeface="Calibri"/>
                <a:cs typeface="Calibri"/>
              </a:rPr>
              <a:t>  </a:t>
            </a:r>
            <a:r>
              <a:rPr sz="2500" b="1" dirty="0">
                <a:latin typeface="Calibri"/>
                <a:cs typeface="Calibri"/>
              </a:rPr>
              <a:t>8,391;</a:t>
            </a:r>
            <a:r>
              <a:rPr sz="2500" b="1" spc="100" dirty="0">
                <a:latin typeface="Calibri"/>
                <a:cs typeface="Calibri"/>
              </a:rPr>
              <a:t>  </a:t>
            </a:r>
            <a:r>
              <a:rPr sz="2500" b="1" dirty="0">
                <a:latin typeface="Calibri"/>
                <a:cs typeface="Calibri"/>
              </a:rPr>
              <a:t>Rate</a:t>
            </a:r>
            <a:r>
              <a:rPr sz="2500" b="1" spc="95" dirty="0">
                <a:latin typeface="Calibri"/>
                <a:cs typeface="Calibri"/>
              </a:rPr>
              <a:t>  </a:t>
            </a:r>
            <a:r>
              <a:rPr sz="2500" b="1" spc="-20" dirty="0">
                <a:latin typeface="Calibri"/>
                <a:cs typeface="Calibri"/>
              </a:rPr>
              <a:t>0.7) </a:t>
            </a:r>
            <a:r>
              <a:rPr sz="2500" b="1" dirty="0">
                <a:latin typeface="Calibri"/>
                <a:cs typeface="Calibri"/>
              </a:rPr>
              <a:t>26.4%</a:t>
            </a:r>
            <a:r>
              <a:rPr sz="2500" b="1" spc="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total</a:t>
            </a:r>
            <a:r>
              <a:rPr sz="2500" spc="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such</a:t>
            </a:r>
            <a:r>
              <a:rPr sz="2500" spc="5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cases </a:t>
            </a:r>
            <a:r>
              <a:rPr sz="2500" dirty="0">
                <a:latin typeface="Calibri"/>
                <a:cs typeface="Calibri"/>
              </a:rPr>
              <a:t>reported</a:t>
            </a:r>
            <a:r>
              <a:rPr sz="2500" spc="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country</a:t>
            </a:r>
            <a:r>
              <a:rPr sz="2500" spc="5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were </a:t>
            </a:r>
            <a:r>
              <a:rPr sz="2500" dirty="0">
                <a:latin typeface="Calibri"/>
                <a:cs typeface="Calibri"/>
              </a:rPr>
              <a:t>reported</a:t>
            </a:r>
            <a:r>
              <a:rPr sz="2500" spc="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from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Uttar</a:t>
            </a:r>
            <a:r>
              <a:rPr sz="2500" b="1" spc="80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Pradesh </a:t>
            </a:r>
            <a:r>
              <a:rPr sz="2500" dirty="0">
                <a:latin typeface="Calibri"/>
                <a:cs typeface="Calibri"/>
              </a:rPr>
              <a:t>(2,217)</a:t>
            </a:r>
            <a:r>
              <a:rPr sz="2500" spc="35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alone</a:t>
            </a:r>
            <a:r>
              <a:rPr sz="2500" spc="36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followed</a:t>
            </a:r>
            <a:r>
              <a:rPr sz="2500" spc="355" dirty="0">
                <a:latin typeface="Calibri"/>
                <a:cs typeface="Calibri"/>
              </a:rPr>
              <a:t>  </a:t>
            </a:r>
            <a:r>
              <a:rPr sz="2500" spc="-25" dirty="0">
                <a:latin typeface="Calibri"/>
                <a:cs typeface="Calibri"/>
              </a:rPr>
              <a:t>by </a:t>
            </a:r>
            <a:r>
              <a:rPr sz="2500" b="1" dirty="0">
                <a:latin typeface="Calibri"/>
                <a:cs typeface="Calibri"/>
              </a:rPr>
              <a:t>Bihar</a:t>
            </a:r>
            <a:r>
              <a:rPr sz="2500" b="1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(1,257)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(</a:t>
            </a:r>
            <a:r>
              <a:rPr sz="2500" b="1" spc="-10" dirty="0">
                <a:latin typeface="Calibri"/>
                <a:cs typeface="Calibri"/>
              </a:rPr>
              <a:t>15.0%</a:t>
            </a:r>
            <a:r>
              <a:rPr sz="2500" spc="-10" dirty="0">
                <a:latin typeface="Calibri"/>
                <a:cs typeface="Calibri"/>
              </a:rPr>
              <a:t>).</a:t>
            </a:r>
            <a:endParaRPr sz="25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2280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The</a:t>
            </a:r>
            <a:r>
              <a:rPr sz="2500" spc="24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highest</a:t>
            </a:r>
            <a:r>
              <a:rPr sz="2500" spc="254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rate</a:t>
            </a:r>
            <a:r>
              <a:rPr sz="2500" spc="24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240" dirty="0">
                <a:latin typeface="Calibri"/>
                <a:cs typeface="Calibri"/>
              </a:rPr>
              <a:t>  </a:t>
            </a:r>
            <a:r>
              <a:rPr sz="2500" spc="-10" dirty="0">
                <a:latin typeface="Calibri"/>
                <a:cs typeface="Calibri"/>
              </a:rPr>
              <a:t>crime </a:t>
            </a:r>
            <a:r>
              <a:rPr sz="2500" dirty="0">
                <a:latin typeface="Calibri"/>
                <a:cs typeface="Calibri"/>
              </a:rPr>
              <a:t>(1.3)</a:t>
            </a:r>
            <a:r>
              <a:rPr sz="2500" spc="61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was</a:t>
            </a:r>
            <a:r>
              <a:rPr sz="2500" spc="225" dirty="0">
                <a:latin typeface="Calibri"/>
                <a:cs typeface="Calibri"/>
              </a:rPr>
              <a:t>   </a:t>
            </a:r>
            <a:r>
              <a:rPr sz="2500" dirty="0">
                <a:latin typeface="Calibri"/>
                <a:cs typeface="Calibri"/>
              </a:rPr>
              <a:t>reported</a:t>
            </a:r>
            <a:r>
              <a:rPr sz="2500" spc="229" dirty="0">
                <a:latin typeface="Calibri"/>
                <a:cs typeface="Calibri"/>
              </a:rPr>
              <a:t>   </a:t>
            </a:r>
            <a:r>
              <a:rPr sz="2500" spc="-20" dirty="0">
                <a:latin typeface="Calibri"/>
                <a:cs typeface="Calibri"/>
              </a:rPr>
              <a:t>from </a:t>
            </a:r>
            <a:r>
              <a:rPr sz="2500" dirty="0">
                <a:latin typeface="Calibri"/>
                <a:cs typeface="Calibri"/>
              </a:rPr>
              <a:t>Bihar</a:t>
            </a:r>
            <a:r>
              <a:rPr sz="2500" spc="22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as</a:t>
            </a:r>
            <a:r>
              <a:rPr sz="2500" spc="229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compared</a:t>
            </a:r>
            <a:r>
              <a:rPr sz="2500" spc="22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229" dirty="0">
                <a:latin typeface="Calibri"/>
                <a:cs typeface="Calibri"/>
              </a:rPr>
              <a:t>  </a:t>
            </a:r>
            <a:r>
              <a:rPr sz="2500" spc="-25" dirty="0">
                <a:latin typeface="Calibri"/>
                <a:cs typeface="Calibri"/>
              </a:rPr>
              <a:t>the </a:t>
            </a:r>
            <a:r>
              <a:rPr sz="2500" dirty="0">
                <a:latin typeface="Calibri"/>
                <a:cs typeface="Calibri"/>
              </a:rPr>
              <a:t>national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average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0.7.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780" y="1124711"/>
            <a:ext cx="3816477" cy="25923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537" y="3834625"/>
            <a:ext cx="3816477" cy="266636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9825" marR="5080" indent="-2397760">
              <a:lnSpc>
                <a:spcPct val="100000"/>
              </a:lnSpc>
              <a:spcBef>
                <a:spcPts val="100"/>
              </a:spcBef>
            </a:pPr>
            <a:r>
              <a:rPr sz="3600" spc="-40" dirty="0"/>
              <a:t>Torture</a:t>
            </a:r>
            <a:r>
              <a:rPr sz="3600" spc="-80" dirty="0"/>
              <a:t> </a:t>
            </a:r>
            <a:r>
              <a:rPr sz="3600" dirty="0"/>
              <a:t>(Cruelty</a:t>
            </a:r>
            <a:r>
              <a:rPr sz="3600" spc="-85" dirty="0"/>
              <a:t> </a:t>
            </a:r>
            <a:r>
              <a:rPr sz="3600" dirty="0"/>
              <a:t>by</a:t>
            </a:r>
            <a:r>
              <a:rPr sz="3600" spc="-70" dirty="0"/>
              <a:t> </a:t>
            </a:r>
            <a:r>
              <a:rPr sz="3600" dirty="0"/>
              <a:t>Husband</a:t>
            </a:r>
            <a:r>
              <a:rPr sz="3600" spc="-70" dirty="0"/>
              <a:t> </a:t>
            </a:r>
            <a:r>
              <a:rPr sz="3600" dirty="0"/>
              <a:t>&amp;</a:t>
            </a:r>
            <a:r>
              <a:rPr sz="3600" spc="-65" dirty="0"/>
              <a:t> </a:t>
            </a:r>
            <a:r>
              <a:rPr sz="3600" spc="-10" dirty="0"/>
              <a:t>Relatives) </a:t>
            </a:r>
            <a:r>
              <a:rPr sz="3600" dirty="0"/>
              <a:t>(Sec.</a:t>
            </a:r>
            <a:r>
              <a:rPr sz="3600" spc="-65" dirty="0"/>
              <a:t> </a:t>
            </a:r>
            <a:r>
              <a:rPr sz="3600" dirty="0"/>
              <a:t>498</a:t>
            </a:r>
            <a:r>
              <a:rPr sz="3600" spc="-55" dirty="0"/>
              <a:t> </a:t>
            </a:r>
            <a:r>
              <a:rPr sz="3600" dirty="0"/>
              <a:t>A</a:t>
            </a:r>
            <a:r>
              <a:rPr sz="3600" spc="-60" dirty="0"/>
              <a:t> </a:t>
            </a:r>
            <a:r>
              <a:rPr sz="3600" spc="-20" dirty="0"/>
              <a:t>IPC)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4723638" y="1771650"/>
            <a:ext cx="3787775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ts val="324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b="1" dirty="0">
                <a:latin typeface="Calibri"/>
                <a:cs typeface="Calibri"/>
              </a:rPr>
              <a:t>Incidence</a:t>
            </a:r>
            <a:r>
              <a:rPr sz="3000" b="1" spc="-16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94,041;</a:t>
            </a:r>
            <a:endParaRPr sz="3000">
              <a:latin typeface="Calibri"/>
              <a:cs typeface="Calibri"/>
            </a:endParaRPr>
          </a:p>
          <a:p>
            <a:pPr marL="355600">
              <a:lnSpc>
                <a:spcPts val="3240"/>
              </a:lnSpc>
            </a:pPr>
            <a:r>
              <a:rPr sz="3000" b="1" dirty="0">
                <a:latin typeface="Calibri"/>
                <a:cs typeface="Calibri"/>
              </a:rPr>
              <a:t>(Rate</a:t>
            </a:r>
            <a:r>
              <a:rPr sz="3000" b="1" spc="-105" dirty="0">
                <a:latin typeface="Calibri"/>
                <a:cs typeface="Calibri"/>
              </a:rPr>
              <a:t> </a:t>
            </a:r>
            <a:r>
              <a:rPr sz="3000" b="1" spc="-20" dirty="0">
                <a:latin typeface="Calibri"/>
                <a:cs typeface="Calibri"/>
              </a:rPr>
              <a:t>7.9)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18.9%</a:t>
            </a:r>
            <a:r>
              <a:rPr sz="3000" b="1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these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were </a:t>
            </a:r>
            <a:r>
              <a:rPr sz="3000" dirty="0">
                <a:latin typeface="Calibri"/>
                <a:cs typeface="Calibri"/>
              </a:rPr>
              <a:t>reported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from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b="1" spc="-20" dirty="0">
                <a:latin typeface="Calibri"/>
                <a:cs typeface="Calibri"/>
              </a:rPr>
              <a:t>West </a:t>
            </a:r>
            <a:r>
              <a:rPr sz="3000" b="1" dirty="0">
                <a:latin typeface="Calibri"/>
                <a:cs typeface="Calibri"/>
              </a:rPr>
              <a:t>Bengal</a:t>
            </a:r>
            <a:r>
              <a:rPr sz="3000" b="1" spc="-1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(17,796).</a:t>
            </a:r>
            <a:r>
              <a:rPr sz="3000" b="1" spc="-11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highest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rate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26.0 </a:t>
            </a:r>
            <a:r>
              <a:rPr sz="3000" dirty="0">
                <a:latin typeface="Calibri"/>
                <a:cs typeface="Calibri"/>
              </a:rPr>
              <a:t>was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reported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from </a:t>
            </a:r>
            <a:r>
              <a:rPr sz="3000" spc="-30" dirty="0">
                <a:latin typeface="Calibri"/>
                <a:cs typeface="Calibri"/>
              </a:rPr>
              <a:t>Tripura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compared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National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rate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at </a:t>
            </a:r>
            <a:r>
              <a:rPr sz="3000" spc="-20" dirty="0">
                <a:latin typeface="Calibri"/>
                <a:cs typeface="Calibri"/>
              </a:rPr>
              <a:t>7.9.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979" y="1412747"/>
            <a:ext cx="3975227" cy="25203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711" y="4077043"/>
            <a:ext cx="3960495" cy="252031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4432" rIns="0" bIns="0" rtlCol="0">
            <a:spAutoFit/>
          </a:bodyPr>
          <a:lstStyle/>
          <a:p>
            <a:pPr marL="1123315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Molestation</a:t>
            </a:r>
            <a:r>
              <a:rPr sz="4000" spc="-50" dirty="0"/>
              <a:t> </a:t>
            </a:r>
            <a:r>
              <a:rPr sz="4000" dirty="0"/>
              <a:t>(Sec.</a:t>
            </a:r>
            <a:r>
              <a:rPr sz="4000" spc="-80" dirty="0"/>
              <a:t> </a:t>
            </a:r>
            <a:r>
              <a:rPr sz="4000" dirty="0"/>
              <a:t>354</a:t>
            </a:r>
            <a:r>
              <a:rPr sz="4000" spc="-80" dirty="0"/>
              <a:t> </a:t>
            </a:r>
            <a:r>
              <a:rPr sz="4000" spc="-20" dirty="0"/>
              <a:t>IPC)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083555" y="1420113"/>
            <a:ext cx="3527425" cy="4026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(Incidence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40,613;</a:t>
            </a:r>
            <a:endParaRPr sz="32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Rate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3.4)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Madhya</a:t>
            </a:r>
            <a:r>
              <a:rPr sz="3200" spc="490" dirty="0">
                <a:latin typeface="Calibri"/>
                <a:cs typeface="Calibri"/>
              </a:rPr>
              <a:t>   </a:t>
            </a:r>
            <a:r>
              <a:rPr sz="3200" spc="-10" dirty="0">
                <a:latin typeface="Calibri"/>
                <a:cs typeface="Calibri"/>
              </a:rPr>
              <a:t>Pradesh </a:t>
            </a:r>
            <a:r>
              <a:rPr sz="3200" dirty="0">
                <a:latin typeface="Calibri"/>
                <a:cs typeface="Calibri"/>
              </a:rPr>
              <a:t>has</a:t>
            </a:r>
            <a:r>
              <a:rPr sz="3200" spc="3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reported</a:t>
            </a:r>
            <a:r>
              <a:rPr sz="3200" spc="385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highest</a:t>
            </a:r>
            <a:r>
              <a:rPr sz="3200" spc="70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incidence </a:t>
            </a:r>
            <a:r>
              <a:rPr sz="3200" dirty="0">
                <a:latin typeface="Calibri"/>
                <a:cs typeface="Calibri"/>
              </a:rPr>
              <a:t>(6,646)</a:t>
            </a:r>
            <a:r>
              <a:rPr sz="3200" spc="6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amounting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1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16.4%</a:t>
            </a:r>
            <a:r>
              <a:rPr sz="3200" spc="1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165" dirty="0">
                <a:latin typeface="Calibri"/>
                <a:cs typeface="Calibri"/>
              </a:rPr>
              <a:t>  </a:t>
            </a:r>
            <a:r>
              <a:rPr sz="3200" spc="-20" dirty="0">
                <a:latin typeface="Calibri"/>
                <a:cs typeface="Calibri"/>
              </a:rPr>
              <a:t>total </a:t>
            </a:r>
            <a:r>
              <a:rPr sz="3200" dirty="0">
                <a:latin typeface="Calibri"/>
                <a:cs typeface="Calibri"/>
              </a:rPr>
              <a:t>such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cases.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1124711"/>
            <a:ext cx="4176522" cy="273596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555" y="4005021"/>
            <a:ext cx="4176522" cy="259232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0066" y="191846"/>
            <a:ext cx="69716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Sexual</a:t>
            </a:r>
            <a:r>
              <a:rPr sz="4000" spc="-105" dirty="0"/>
              <a:t> </a:t>
            </a:r>
            <a:r>
              <a:rPr sz="4000" spc="-10" dirty="0"/>
              <a:t>Harassment</a:t>
            </a:r>
            <a:r>
              <a:rPr sz="4000" spc="-90" dirty="0"/>
              <a:t> </a:t>
            </a:r>
            <a:r>
              <a:rPr sz="4000" dirty="0"/>
              <a:t>(Sec.</a:t>
            </a:r>
            <a:r>
              <a:rPr sz="4000" spc="-105" dirty="0"/>
              <a:t> </a:t>
            </a:r>
            <a:r>
              <a:rPr sz="4000" dirty="0"/>
              <a:t>509</a:t>
            </a:r>
            <a:r>
              <a:rPr sz="4000" spc="-105" dirty="0"/>
              <a:t> </a:t>
            </a:r>
            <a:r>
              <a:rPr sz="4000" spc="-20" dirty="0"/>
              <a:t>IPC)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435602" y="1093089"/>
            <a:ext cx="4311015" cy="48272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6235" indent="-343535" algn="just">
              <a:lnSpc>
                <a:spcPct val="100000"/>
              </a:lnSpc>
              <a:spcBef>
                <a:spcPts val="459"/>
              </a:spcBef>
              <a:buFont typeface="Arial MT"/>
              <a:buChar char="•"/>
              <a:tabLst>
                <a:tab pos="356235" algn="l"/>
              </a:tabLst>
            </a:pPr>
            <a:r>
              <a:rPr sz="3000" b="1" spc="-10" dirty="0">
                <a:latin typeface="Calibri"/>
                <a:cs typeface="Calibri"/>
              </a:rPr>
              <a:t>(Incidence</a:t>
            </a:r>
            <a:r>
              <a:rPr sz="3000" b="1" spc="-8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9,961;</a:t>
            </a:r>
            <a:endParaRPr sz="3000">
              <a:latin typeface="Calibri"/>
              <a:cs typeface="Calibri"/>
            </a:endParaRPr>
          </a:p>
          <a:p>
            <a:pPr marL="440690" algn="just">
              <a:lnSpc>
                <a:spcPct val="100000"/>
              </a:lnSpc>
              <a:spcBef>
                <a:spcPts val="359"/>
              </a:spcBef>
            </a:pPr>
            <a:r>
              <a:rPr sz="3000" b="1" dirty="0">
                <a:latin typeface="Calibri"/>
                <a:cs typeface="Calibri"/>
              </a:rPr>
              <a:t>Rate</a:t>
            </a:r>
            <a:r>
              <a:rPr sz="3000" b="1" spc="-105" dirty="0">
                <a:latin typeface="Calibri"/>
                <a:cs typeface="Calibri"/>
              </a:rPr>
              <a:t> </a:t>
            </a:r>
            <a:r>
              <a:rPr sz="3000" b="1" spc="-20" dirty="0">
                <a:latin typeface="Calibri"/>
                <a:cs typeface="Calibri"/>
              </a:rPr>
              <a:t>0.8)</a:t>
            </a:r>
            <a:endParaRPr sz="3000">
              <a:latin typeface="Calibri"/>
              <a:cs typeface="Calibri"/>
            </a:endParaRPr>
          </a:p>
          <a:p>
            <a:pPr marL="355600" marR="6350" indent="-342900" algn="just">
              <a:lnSpc>
                <a:spcPts val="324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Andhra</a:t>
            </a:r>
            <a:r>
              <a:rPr sz="3000" spc="645" dirty="0">
                <a:latin typeface="Calibri"/>
                <a:cs typeface="Calibri"/>
              </a:rPr>
              <a:t>   </a:t>
            </a:r>
            <a:r>
              <a:rPr sz="3000" dirty="0">
                <a:latin typeface="Calibri"/>
                <a:cs typeface="Calibri"/>
              </a:rPr>
              <a:t>Pradesh</a:t>
            </a:r>
            <a:r>
              <a:rPr sz="3000" spc="640" dirty="0">
                <a:latin typeface="Calibri"/>
                <a:cs typeface="Calibri"/>
              </a:rPr>
              <a:t>   </a:t>
            </a:r>
            <a:r>
              <a:rPr sz="3000" spc="-25" dirty="0">
                <a:latin typeface="Calibri"/>
                <a:cs typeface="Calibri"/>
              </a:rPr>
              <a:t>has </a:t>
            </a:r>
            <a:r>
              <a:rPr sz="3000" dirty="0">
                <a:latin typeface="Calibri"/>
                <a:cs typeface="Calibri"/>
              </a:rPr>
              <a:t>reported</a:t>
            </a:r>
            <a:r>
              <a:rPr sz="3000" spc="5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45.8%</a:t>
            </a:r>
            <a:r>
              <a:rPr sz="3000" spc="5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49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cases </a:t>
            </a:r>
            <a:r>
              <a:rPr sz="3000" dirty="0">
                <a:latin typeface="Calibri"/>
                <a:cs typeface="Calibri"/>
              </a:rPr>
              <a:t>(4,562)</a:t>
            </a:r>
            <a:r>
              <a:rPr sz="3000" spc="395" dirty="0">
                <a:latin typeface="Calibri"/>
                <a:cs typeface="Calibri"/>
              </a:rPr>
              <a:t>    </a:t>
            </a:r>
            <a:r>
              <a:rPr sz="3000" dirty="0">
                <a:latin typeface="Calibri"/>
                <a:cs typeface="Calibri"/>
              </a:rPr>
              <a:t>followed</a:t>
            </a:r>
            <a:r>
              <a:rPr sz="3000" spc="745" dirty="0">
                <a:latin typeface="Calibri"/>
                <a:cs typeface="Calibri"/>
              </a:rPr>
              <a:t>   </a:t>
            </a:r>
            <a:r>
              <a:rPr sz="3000" spc="-25" dirty="0">
                <a:latin typeface="Calibri"/>
                <a:cs typeface="Calibri"/>
              </a:rPr>
              <a:t>by</a:t>
            </a:r>
            <a:endParaRPr sz="3000">
              <a:latin typeface="Calibri"/>
              <a:cs typeface="Calibri"/>
            </a:endParaRPr>
          </a:p>
          <a:p>
            <a:pPr marL="355600" algn="just">
              <a:lnSpc>
                <a:spcPts val="3015"/>
              </a:lnSpc>
              <a:tabLst>
                <a:tab pos="3342640" algn="l"/>
              </a:tabLst>
            </a:pPr>
            <a:r>
              <a:rPr sz="3000" spc="-10" dirty="0">
                <a:latin typeface="Calibri"/>
                <a:cs typeface="Calibri"/>
              </a:rPr>
              <a:t>Maharashtra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11.8%</a:t>
            </a:r>
            <a:endParaRPr sz="3000">
              <a:latin typeface="Calibri"/>
              <a:cs typeface="Calibri"/>
            </a:endParaRPr>
          </a:p>
          <a:p>
            <a:pPr marL="355600" marR="5080" algn="just">
              <a:lnSpc>
                <a:spcPct val="90000"/>
              </a:lnSpc>
              <a:spcBef>
                <a:spcPts val="180"/>
              </a:spcBef>
            </a:pPr>
            <a:r>
              <a:rPr sz="3000" dirty="0">
                <a:latin typeface="Calibri"/>
                <a:cs typeface="Calibri"/>
              </a:rPr>
              <a:t>(2,524).</a:t>
            </a:r>
            <a:r>
              <a:rPr sz="3000" spc="6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Andhra</a:t>
            </a:r>
            <a:r>
              <a:rPr sz="3000" spc="6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Pradesh </a:t>
            </a:r>
            <a:r>
              <a:rPr sz="3000" dirty="0">
                <a:latin typeface="Calibri"/>
                <a:cs typeface="Calibri"/>
              </a:rPr>
              <a:t>has</a:t>
            </a:r>
            <a:r>
              <a:rPr sz="3000" spc="3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reported</a:t>
            </a:r>
            <a:r>
              <a:rPr sz="3000" spc="3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2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highest </a:t>
            </a:r>
            <a:r>
              <a:rPr sz="3000" dirty="0">
                <a:latin typeface="Calibri"/>
                <a:cs typeface="Calibri"/>
              </a:rPr>
              <a:t>crime</a:t>
            </a:r>
            <a:r>
              <a:rPr sz="3000" spc="720" dirty="0">
                <a:latin typeface="Calibri"/>
                <a:cs typeface="Calibri"/>
              </a:rPr>
              <a:t>   </a:t>
            </a:r>
            <a:r>
              <a:rPr sz="3000" dirty="0">
                <a:latin typeface="Calibri"/>
                <a:cs typeface="Calibri"/>
              </a:rPr>
              <a:t>rate</a:t>
            </a:r>
            <a:r>
              <a:rPr sz="3000" spc="725" dirty="0">
                <a:latin typeface="Calibri"/>
                <a:cs typeface="Calibri"/>
              </a:rPr>
              <a:t>   </a:t>
            </a:r>
            <a:r>
              <a:rPr sz="3000" dirty="0">
                <a:latin typeface="Calibri"/>
                <a:cs typeface="Calibri"/>
              </a:rPr>
              <a:t>5.4</a:t>
            </a:r>
            <a:r>
              <a:rPr sz="3000" spc="730" dirty="0">
                <a:latin typeface="Calibri"/>
                <a:cs typeface="Calibri"/>
              </a:rPr>
              <a:t>   </a:t>
            </a:r>
            <a:r>
              <a:rPr sz="3000" spc="-25" dirty="0">
                <a:latin typeface="Calibri"/>
                <a:cs typeface="Calibri"/>
              </a:rPr>
              <a:t>as </a:t>
            </a:r>
            <a:r>
              <a:rPr sz="3000" dirty="0">
                <a:latin typeface="Calibri"/>
                <a:cs typeface="Calibri"/>
              </a:rPr>
              <a:t>compared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national average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0.8.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1175600"/>
            <a:ext cx="3744467" cy="520573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957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Importation</a:t>
            </a:r>
            <a:r>
              <a:rPr sz="4000" spc="-40" dirty="0"/>
              <a:t> </a:t>
            </a:r>
            <a:r>
              <a:rPr sz="4000" dirty="0"/>
              <a:t>of</a:t>
            </a:r>
            <a:r>
              <a:rPr sz="4000" spc="-60" dirty="0"/>
              <a:t> </a:t>
            </a:r>
            <a:r>
              <a:rPr sz="4000" dirty="0"/>
              <a:t>Girls</a:t>
            </a:r>
            <a:r>
              <a:rPr sz="4000" spc="-40" dirty="0"/>
              <a:t> </a:t>
            </a:r>
            <a:r>
              <a:rPr sz="4000" dirty="0"/>
              <a:t>(Sec.</a:t>
            </a:r>
            <a:r>
              <a:rPr sz="4000" spc="-55" dirty="0"/>
              <a:t> </a:t>
            </a:r>
            <a:r>
              <a:rPr sz="4000" spc="-10" dirty="0"/>
              <a:t>366-</a:t>
            </a:r>
            <a:r>
              <a:rPr sz="4000" dirty="0"/>
              <a:t>B</a:t>
            </a:r>
            <a:r>
              <a:rPr sz="4000" spc="-70" dirty="0"/>
              <a:t> </a:t>
            </a:r>
            <a:r>
              <a:rPr sz="4000" spc="-20" dirty="0"/>
              <a:t>IPC)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651628" y="1510635"/>
            <a:ext cx="3957954" cy="11963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(Incidence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36)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1499870" algn="l"/>
                <a:tab pos="3117215" algn="l"/>
              </a:tabLst>
            </a:pPr>
            <a:r>
              <a:rPr sz="3200" spc="-25" dirty="0">
                <a:latin typeface="Calibri"/>
                <a:cs typeface="Calibri"/>
              </a:rPr>
              <a:t>36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cases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were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94528" y="3168523"/>
            <a:ext cx="24142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4800" algn="l"/>
              </a:tabLst>
            </a:pPr>
            <a:r>
              <a:rPr sz="3200" spc="-20" dirty="0">
                <a:latin typeface="Calibri"/>
                <a:cs typeface="Calibri"/>
              </a:rPr>
              <a:t>year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2010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94528" y="2680843"/>
            <a:ext cx="361315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  <a:tabLst>
                <a:tab pos="1710055" algn="l"/>
                <a:tab pos="3034030" algn="l"/>
              </a:tabLst>
            </a:pPr>
            <a:r>
              <a:rPr sz="3200" spc="-10" dirty="0">
                <a:latin typeface="Calibri"/>
                <a:cs typeface="Calibri"/>
              </a:rPr>
              <a:t>reported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during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the</a:t>
            </a:r>
            <a:endParaRPr sz="32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</a:pPr>
            <a:r>
              <a:rPr sz="3200" spc="-25" dirty="0">
                <a:latin typeface="Calibri"/>
                <a:cs typeface="Calibri"/>
              </a:rPr>
              <a:t>as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94528" y="3656457"/>
            <a:ext cx="361569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compared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48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cases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7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7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previous</a:t>
            </a:r>
            <a:r>
              <a:rPr sz="3200" spc="7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year </a:t>
            </a:r>
            <a:r>
              <a:rPr sz="3200" spc="-10" dirty="0">
                <a:latin typeface="Calibri"/>
                <a:cs typeface="Calibri"/>
              </a:rPr>
              <a:t>(2009).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980694"/>
            <a:ext cx="4286250" cy="266433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584" y="3861003"/>
            <a:ext cx="4267454" cy="280835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637" rIns="0" bIns="0" rtlCol="0">
            <a:spAutoFit/>
          </a:bodyPr>
          <a:lstStyle/>
          <a:p>
            <a:pPr marL="5080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Immoral</a:t>
            </a:r>
            <a:r>
              <a:rPr sz="4000" spc="-155" dirty="0"/>
              <a:t> </a:t>
            </a:r>
            <a:r>
              <a:rPr sz="4000" spc="-35" dirty="0"/>
              <a:t>Traffic</a:t>
            </a:r>
            <a:r>
              <a:rPr sz="4000" spc="-155" dirty="0"/>
              <a:t> </a:t>
            </a:r>
            <a:r>
              <a:rPr sz="4000" spc="-20" dirty="0"/>
              <a:t>(Prevention)</a:t>
            </a:r>
            <a:r>
              <a:rPr sz="4000" spc="-155" dirty="0"/>
              <a:t> </a:t>
            </a:r>
            <a:r>
              <a:rPr sz="4000" spc="-25" dirty="0"/>
              <a:t>Act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867402" y="1558797"/>
            <a:ext cx="3742690" cy="1928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365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(Incidence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2,499;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650"/>
              </a:lnSpc>
            </a:pPr>
            <a:r>
              <a:rPr sz="3200" b="1" dirty="0">
                <a:latin typeface="Calibri"/>
                <a:cs typeface="Calibri"/>
              </a:rPr>
              <a:t>Rate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0.2)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ts val="3460"/>
              </a:lnSpc>
              <a:spcBef>
                <a:spcPts val="815"/>
              </a:spcBef>
              <a:buFont typeface="Arial MT"/>
              <a:buChar char="•"/>
              <a:tabLst>
                <a:tab pos="355600" algn="l"/>
                <a:tab pos="1327785" algn="l"/>
                <a:tab pos="1672589" algn="l"/>
                <a:tab pos="2844800" algn="l"/>
                <a:tab pos="2928620" algn="l"/>
              </a:tabLst>
            </a:pPr>
            <a:r>
              <a:rPr sz="3200" spc="-10" dirty="0">
                <a:latin typeface="Calibri"/>
                <a:cs typeface="Calibri"/>
              </a:rPr>
              <a:t>22.7%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(567)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cases </a:t>
            </a:r>
            <a:r>
              <a:rPr sz="3200" spc="-20" dirty="0">
                <a:latin typeface="Calibri"/>
                <a:cs typeface="Calibri"/>
              </a:rPr>
              <a:t>were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reported</a:t>
            </a:r>
            <a:r>
              <a:rPr sz="3200" dirty="0">
                <a:latin typeface="Calibri"/>
                <a:cs typeface="Calibri"/>
              </a:rPr>
              <a:t>		</a:t>
            </a:r>
            <a:r>
              <a:rPr sz="3200" spc="-25" dirty="0">
                <a:latin typeface="Calibri"/>
                <a:cs typeface="Calibri"/>
              </a:rPr>
              <a:t>from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10683" y="3412312"/>
            <a:ext cx="3395979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  <a:tabLst>
                <a:tab pos="1381125" algn="l"/>
                <a:tab pos="2760345" algn="l"/>
              </a:tabLst>
            </a:pPr>
            <a:r>
              <a:rPr sz="3200" spc="-10" dirty="0">
                <a:latin typeface="Calibri"/>
                <a:cs typeface="Calibri"/>
              </a:rPr>
              <a:t>Tamil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Nadu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Andhra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10683" y="4290440"/>
            <a:ext cx="17462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accounted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54620" y="3851528"/>
            <a:ext cx="1355090" cy="953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0" algn="r">
              <a:lnSpc>
                <a:spcPts val="365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Pradesh</a:t>
            </a:r>
            <a:endParaRPr sz="3200">
              <a:latin typeface="Calibri"/>
              <a:cs typeface="Calibri"/>
            </a:endParaRPr>
          </a:p>
          <a:p>
            <a:pPr marR="5080" algn="r">
              <a:lnSpc>
                <a:spcPts val="3650"/>
              </a:lnSpc>
            </a:pPr>
            <a:r>
              <a:rPr sz="3200" spc="-25" dirty="0">
                <a:latin typeface="Calibri"/>
                <a:cs typeface="Calibri"/>
              </a:rPr>
              <a:t>for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10683" y="4729048"/>
            <a:ext cx="20980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21.9%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(548).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439" y="1340738"/>
            <a:ext cx="3687572" cy="25923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8439" y="4077030"/>
            <a:ext cx="3687572" cy="259232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9033" y="2816732"/>
            <a:ext cx="32670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Gender</a:t>
            </a:r>
            <a:r>
              <a:rPr spc="-45" dirty="0"/>
              <a:t> </a:t>
            </a:r>
            <a:r>
              <a:rPr spc="-10" dirty="0"/>
              <a:t>Issues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757" rIns="0" bIns="0" rtlCol="0">
            <a:spAutoFit/>
          </a:bodyPr>
          <a:lstStyle/>
          <a:p>
            <a:pPr marL="1063625">
              <a:lnSpc>
                <a:spcPct val="100000"/>
              </a:lnSpc>
              <a:spcBef>
                <a:spcPts val="95"/>
              </a:spcBef>
            </a:pPr>
            <a:r>
              <a:rPr sz="4000" spc="-60" dirty="0"/>
              <a:t>WHAT</a:t>
            </a:r>
            <a:r>
              <a:rPr sz="4000" spc="-90" dirty="0"/>
              <a:t> </a:t>
            </a:r>
            <a:r>
              <a:rPr sz="4000" dirty="0"/>
              <a:t>IS</a:t>
            </a:r>
            <a:r>
              <a:rPr sz="4000" spc="-85" dirty="0"/>
              <a:t> </a:t>
            </a:r>
            <a:r>
              <a:rPr sz="4000" dirty="0"/>
              <a:t>A</a:t>
            </a:r>
            <a:r>
              <a:rPr sz="4000" spc="-85" dirty="0"/>
              <a:t> </a:t>
            </a:r>
            <a:r>
              <a:rPr sz="4000" dirty="0"/>
              <a:t>GENDER</a:t>
            </a:r>
            <a:r>
              <a:rPr sz="4000" spc="-70" dirty="0"/>
              <a:t> </a:t>
            </a:r>
            <a:r>
              <a:rPr sz="4000" spc="-10" dirty="0"/>
              <a:t>ISSUE?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807275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114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problem</a:t>
            </a:r>
            <a:r>
              <a:rPr sz="3200" b="1" spc="1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that</a:t>
            </a:r>
            <a:r>
              <a:rPr sz="3200" b="1" spc="1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arises</a:t>
            </a:r>
            <a:r>
              <a:rPr sz="3200" b="1" spc="1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from</a:t>
            </a:r>
            <a:r>
              <a:rPr sz="3200" b="1" spc="1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your</a:t>
            </a:r>
            <a:r>
              <a:rPr sz="3200" b="1" spc="1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being</a:t>
            </a:r>
            <a:r>
              <a:rPr sz="3200" b="1" spc="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11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man </a:t>
            </a:r>
            <a:r>
              <a:rPr sz="3200" b="1" dirty="0">
                <a:latin typeface="Calibri"/>
                <a:cs typeface="Calibri"/>
              </a:rPr>
              <a:t>or a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woman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680843"/>
            <a:ext cx="4853940" cy="1586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  <a:tab pos="2025650" algn="l"/>
                <a:tab pos="2961640" algn="l"/>
              </a:tabLst>
            </a:pPr>
            <a:r>
              <a:rPr sz="3200" b="1" spc="-10" dirty="0">
                <a:latin typeface="Calibri"/>
                <a:cs typeface="Calibri"/>
              </a:rPr>
              <a:t>Hinders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25" dirty="0">
                <a:latin typeface="Calibri"/>
                <a:cs typeface="Calibri"/>
              </a:rPr>
              <a:t>the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25" dirty="0">
                <a:latin typeface="Calibri"/>
                <a:cs typeface="Calibri"/>
              </a:rPr>
              <a:t>attainment </a:t>
            </a:r>
            <a:r>
              <a:rPr sz="3200" b="1" dirty="0">
                <a:latin typeface="Calibri"/>
                <a:cs typeface="Calibri"/>
              </a:rPr>
              <a:t>satisfying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life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concern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everyone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36716" y="2680843"/>
            <a:ext cx="28740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32155" algn="l"/>
                <a:tab pos="1304925" algn="l"/>
                <a:tab pos="2223770" algn="l"/>
              </a:tabLst>
            </a:pPr>
            <a:r>
              <a:rPr sz="3200" b="1" spc="-25" dirty="0">
                <a:latin typeface="Calibri"/>
                <a:cs typeface="Calibri"/>
              </a:rPr>
              <a:t>of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50" dirty="0">
                <a:latin typeface="Calibri"/>
                <a:cs typeface="Calibri"/>
              </a:rPr>
              <a:t>a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20" dirty="0">
                <a:latin typeface="Calibri"/>
                <a:cs typeface="Calibri"/>
              </a:rPr>
              <a:t>full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25" dirty="0"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7046" y="451180"/>
            <a:ext cx="15513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95" dirty="0"/>
              <a:t>FAMILY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323183"/>
            <a:ext cx="6633845" cy="35375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Domestic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violence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Multiple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burden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Family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abandonment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husband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Financial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abuse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Household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chores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assigned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women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Incest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757" rIns="0" bIns="0" rtlCol="0">
            <a:spAutoFit/>
          </a:bodyPr>
          <a:lstStyle/>
          <a:p>
            <a:pPr marL="261747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INDIVIDUAL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10635"/>
            <a:ext cx="7108825" cy="23672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Lack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GAD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awareness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Passivity/resistance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change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Lack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awareness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reproductive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rights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Low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self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worth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757" rIns="0" bIns="0" rtlCol="0">
            <a:spAutoFit/>
          </a:bodyPr>
          <a:lstStyle/>
          <a:p>
            <a:pPr marL="1574165">
              <a:lnSpc>
                <a:spcPct val="100000"/>
              </a:lnSpc>
              <a:spcBef>
                <a:spcPts val="95"/>
              </a:spcBef>
            </a:pPr>
            <a:r>
              <a:rPr sz="4000" spc="-45" dirty="0"/>
              <a:t>HEALTH</a:t>
            </a:r>
            <a:r>
              <a:rPr sz="4000" spc="-95" dirty="0"/>
              <a:t> </a:t>
            </a:r>
            <a:r>
              <a:rPr sz="4000" dirty="0"/>
              <a:t>&amp;</a:t>
            </a:r>
            <a:r>
              <a:rPr sz="4000" spc="-85" dirty="0"/>
              <a:t> </a:t>
            </a:r>
            <a:r>
              <a:rPr sz="4000" spc="-10" dirty="0"/>
              <a:t>NUTRITION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609090"/>
            <a:ext cx="7964805" cy="423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0802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Lack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info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Family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Planning/reproductive health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Low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level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participation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health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concerns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Lack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health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facilities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women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Women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prone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infectious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diseases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Lack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social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services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Low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nutritional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level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women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Responsibility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birth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control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lies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women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757" rIns="0" bIns="0" rtlCol="0">
            <a:spAutoFit/>
          </a:bodyPr>
          <a:lstStyle/>
          <a:p>
            <a:pPr marL="2051685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SOCIO-</a:t>
            </a:r>
            <a:r>
              <a:rPr sz="4000" spc="-30" dirty="0"/>
              <a:t>CULTURAL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350009"/>
            <a:ext cx="7983220" cy="4881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700" spc="-10" dirty="0">
                <a:latin typeface="Calibri"/>
                <a:cs typeface="Calibri"/>
              </a:rPr>
              <a:t>Commodification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women/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prostitution</a:t>
            </a:r>
            <a:endParaRPr sz="270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Women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considered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as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sex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objects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·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Double-standard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of </a:t>
            </a:r>
            <a:r>
              <a:rPr sz="2700" spc="-10" dirty="0">
                <a:latin typeface="Calibri"/>
                <a:cs typeface="Calibri"/>
              </a:rPr>
              <a:t>morality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Stereotyping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media,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educational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system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700" spc="-20" dirty="0">
                <a:latin typeface="Calibri"/>
                <a:cs typeface="Calibri"/>
              </a:rPr>
              <a:t>Rape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Sexual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harassment/abuse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Domestic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violence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Cultural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subjugation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Poor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education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women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GAD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awareness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for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students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&amp;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teachers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Women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viewed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as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weaker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sex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Poor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social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life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women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9950" y="461594"/>
            <a:ext cx="23260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Education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4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Low</a:t>
            </a:r>
            <a:r>
              <a:rPr spc="-65" dirty="0"/>
              <a:t> </a:t>
            </a:r>
            <a:r>
              <a:rPr dirty="0"/>
              <a:t>level</a:t>
            </a:r>
            <a:r>
              <a:rPr spc="-55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literacy</a:t>
            </a:r>
            <a:r>
              <a:rPr spc="-55" dirty="0"/>
              <a:t> </a:t>
            </a:r>
            <a:r>
              <a:rPr dirty="0"/>
              <a:t>among</a:t>
            </a:r>
            <a:r>
              <a:rPr spc="-55" dirty="0"/>
              <a:t> </a:t>
            </a:r>
            <a:r>
              <a:rPr spc="-10" dirty="0"/>
              <a:t>women</a:t>
            </a:r>
          </a:p>
          <a:p>
            <a:pPr marL="355600" marR="5080" indent="-342900" algn="just">
              <a:lnSpc>
                <a:spcPts val="2920"/>
              </a:lnSpc>
              <a:spcBef>
                <a:spcPts val="69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/>
              <a:t>Number</a:t>
            </a:r>
            <a:r>
              <a:rPr spc="80" dirty="0"/>
              <a:t> </a:t>
            </a:r>
            <a:r>
              <a:rPr dirty="0"/>
              <a:t>of</a:t>
            </a:r>
            <a:r>
              <a:rPr spc="85" dirty="0"/>
              <a:t> </a:t>
            </a:r>
            <a:r>
              <a:rPr dirty="0"/>
              <a:t>girl</a:t>
            </a:r>
            <a:r>
              <a:rPr spc="90" dirty="0"/>
              <a:t> </a:t>
            </a:r>
            <a:r>
              <a:rPr dirty="0"/>
              <a:t>students</a:t>
            </a:r>
            <a:r>
              <a:rPr spc="90" dirty="0"/>
              <a:t> </a:t>
            </a:r>
            <a:r>
              <a:rPr dirty="0"/>
              <a:t>is</a:t>
            </a:r>
            <a:r>
              <a:rPr spc="95" dirty="0"/>
              <a:t> </a:t>
            </a:r>
            <a:r>
              <a:rPr dirty="0"/>
              <a:t>considerable</a:t>
            </a:r>
            <a:r>
              <a:rPr spc="85" dirty="0"/>
              <a:t> </a:t>
            </a:r>
            <a:r>
              <a:rPr dirty="0"/>
              <a:t>lower</a:t>
            </a:r>
            <a:r>
              <a:rPr spc="90" dirty="0"/>
              <a:t> </a:t>
            </a:r>
            <a:r>
              <a:rPr dirty="0"/>
              <a:t>than</a:t>
            </a:r>
            <a:r>
              <a:rPr spc="85" dirty="0"/>
              <a:t> </a:t>
            </a:r>
            <a:r>
              <a:rPr spc="-25" dirty="0"/>
              <a:t>the </a:t>
            </a:r>
            <a:r>
              <a:rPr dirty="0"/>
              <a:t>number</a:t>
            </a:r>
            <a:r>
              <a:rPr spc="-4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boy</a:t>
            </a:r>
            <a:r>
              <a:rPr spc="-10" dirty="0"/>
              <a:t> students.</a:t>
            </a:r>
          </a:p>
          <a:p>
            <a:pPr marL="355600" marR="6985" indent="-342900" algn="just">
              <a:lnSpc>
                <a:spcPts val="2920"/>
              </a:lnSpc>
              <a:spcBef>
                <a:spcPts val="6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/>
              <a:t>Even</a:t>
            </a:r>
            <a:r>
              <a:rPr spc="370" dirty="0"/>
              <a:t> </a:t>
            </a:r>
            <a:r>
              <a:rPr dirty="0"/>
              <a:t>girls</a:t>
            </a:r>
            <a:r>
              <a:rPr spc="370" dirty="0"/>
              <a:t> </a:t>
            </a:r>
            <a:r>
              <a:rPr dirty="0"/>
              <a:t>who</a:t>
            </a:r>
            <a:r>
              <a:rPr spc="365" dirty="0"/>
              <a:t> </a:t>
            </a:r>
            <a:r>
              <a:rPr dirty="0"/>
              <a:t>do</a:t>
            </a:r>
            <a:r>
              <a:rPr spc="370" dirty="0"/>
              <a:t> </a:t>
            </a:r>
            <a:r>
              <a:rPr dirty="0"/>
              <a:t>enrol</a:t>
            </a:r>
            <a:r>
              <a:rPr spc="385" dirty="0"/>
              <a:t> </a:t>
            </a:r>
            <a:r>
              <a:rPr dirty="0"/>
              <a:t>in</a:t>
            </a:r>
            <a:r>
              <a:rPr spc="375" dirty="0"/>
              <a:t> </a:t>
            </a:r>
            <a:r>
              <a:rPr dirty="0"/>
              <a:t>school</a:t>
            </a:r>
            <a:r>
              <a:rPr spc="380" dirty="0"/>
              <a:t> </a:t>
            </a:r>
            <a:r>
              <a:rPr dirty="0"/>
              <a:t>may</a:t>
            </a:r>
            <a:r>
              <a:rPr spc="370" dirty="0"/>
              <a:t> </a:t>
            </a:r>
            <a:r>
              <a:rPr dirty="0"/>
              <a:t>have</a:t>
            </a:r>
            <a:r>
              <a:rPr spc="375" dirty="0"/>
              <a:t> </a:t>
            </a:r>
            <a:r>
              <a:rPr spc="-10" dirty="0"/>
              <a:t>irregular </a:t>
            </a:r>
            <a:r>
              <a:rPr dirty="0"/>
              <a:t>attendance</a:t>
            </a:r>
            <a:r>
              <a:rPr spc="420" dirty="0"/>
              <a:t> </a:t>
            </a:r>
            <a:r>
              <a:rPr dirty="0"/>
              <a:t>due</a:t>
            </a:r>
            <a:r>
              <a:rPr spc="430" dirty="0"/>
              <a:t> </a:t>
            </a:r>
            <a:r>
              <a:rPr dirty="0"/>
              <a:t>to</a:t>
            </a:r>
            <a:r>
              <a:rPr spc="425" dirty="0"/>
              <a:t> </a:t>
            </a:r>
            <a:r>
              <a:rPr dirty="0"/>
              <a:t>other</a:t>
            </a:r>
            <a:r>
              <a:rPr spc="425" dirty="0"/>
              <a:t> </a:t>
            </a:r>
            <a:r>
              <a:rPr dirty="0"/>
              <a:t>demands</a:t>
            </a:r>
            <a:r>
              <a:rPr spc="430" dirty="0"/>
              <a:t> </a:t>
            </a:r>
            <a:r>
              <a:rPr dirty="0"/>
              <a:t>on</a:t>
            </a:r>
            <a:r>
              <a:rPr spc="430" dirty="0"/>
              <a:t> </a:t>
            </a:r>
            <a:r>
              <a:rPr dirty="0"/>
              <a:t>them,</a:t>
            </a:r>
            <a:r>
              <a:rPr spc="425" dirty="0"/>
              <a:t> </a:t>
            </a:r>
            <a:r>
              <a:rPr dirty="0"/>
              <a:t>and</a:t>
            </a:r>
            <a:r>
              <a:rPr spc="425" dirty="0"/>
              <a:t> </a:t>
            </a:r>
            <a:r>
              <a:rPr spc="-25" dirty="0"/>
              <a:t>the </a:t>
            </a:r>
            <a:r>
              <a:rPr dirty="0"/>
              <a:t>fact</a:t>
            </a:r>
            <a:r>
              <a:rPr spc="-70" dirty="0"/>
              <a:t> </a:t>
            </a:r>
            <a:r>
              <a:rPr dirty="0"/>
              <a:t>that</a:t>
            </a:r>
            <a:r>
              <a:rPr spc="-55" dirty="0"/>
              <a:t> </a:t>
            </a:r>
            <a:r>
              <a:rPr dirty="0"/>
              <a:t>their</a:t>
            </a:r>
            <a:r>
              <a:rPr spc="-40" dirty="0"/>
              <a:t> </a:t>
            </a:r>
            <a:r>
              <a:rPr dirty="0"/>
              <a:t>education</a:t>
            </a:r>
            <a:r>
              <a:rPr spc="-75" dirty="0"/>
              <a:t> </a:t>
            </a:r>
            <a:r>
              <a:rPr dirty="0"/>
              <a:t>may</a:t>
            </a:r>
            <a:r>
              <a:rPr spc="-30" dirty="0"/>
              <a:t> </a:t>
            </a:r>
            <a:r>
              <a:rPr dirty="0"/>
              <a:t>not</a:t>
            </a:r>
            <a:r>
              <a:rPr spc="-55" dirty="0"/>
              <a:t> </a:t>
            </a:r>
            <a:r>
              <a:rPr dirty="0"/>
              <a:t>be</a:t>
            </a:r>
            <a:r>
              <a:rPr spc="-45" dirty="0"/>
              <a:t> </a:t>
            </a:r>
            <a:r>
              <a:rPr spc="-10" dirty="0"/>
              <a:t>prioritised.</a:t>
            </a:r>
          </a:p>
          <a:p>
            <a:pPr marL="355600" marR="6985" indent="-342900" algn="just">
              <a:lnSpc>
                <a:spcPct val="90000"/>
              </a:lnSpc>
              <a:spcBef>
                <a:spcPts val="5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/>
              <a:t>Girls</a:t>
            </a:r>
            <a:r>
              <a:rPr spc="155" dirty="0"/>
              <a:t> </a:t>
            </a:r>
            <a:r>
              <a:rPr dirty="0"/>
              <a:t>are</a:t>
            </a:r>
            <a:r>
              <a:rPr spc="145" dirty="0"/>
              <a:t> </a:t>
            </a:r>
            <a:r>
              <a:rPr dirty="0"/>
              <a:t>more</a:t>
            </a:r>
            <a:r>
              <a:rPr spc="155" dirty="0"/>
              <a:t> </a:t>
            </a:r>
            <a:r>
              <a:rPr dirty="0"/>
              <a:t>likely</a:t>
            </a:r>
            <a:r>
              <a:rPr spc="150" dirty="0"/>
              <a:t> </a:t>
            </a:r>
            <a:r>
              <a:rPr dirty="0"/>
              <a:t>to</a:t>
            </a:r>
            <a:r>
              <a:rPr spc="160" dirty="0"/>
              <a:t> </a:t>
            </a:r>
            <a:r>
              <a:rPr dirty="0"/>
              <a:t>repeat</a:t>
            </a:r>
            <a:r>
              <a:rPr spc="140" dirty="0"/>
              <a:t> </a:t>
            </a:r>
            <a:r>
              <a:rPr dirty="0"/>
              <a:t>years,</a:t>
            </a:r>
            <a:r>
              <a:rPr spc="150" dirty="0"/>
              <a:t> </a:t>
            </a:r>
            <a:r>
              <a:rPr dirty="0"/>
              <a:t>to</a:t>
            </a:r>
            <a:r>
              <a:rPr spc="165" dirty="0"/>
              <a:t> </a:t>
            </a:r>
            <a:r>
              <a:rPr dirty="0"/>
              <a:t>drop</a:t>
            </a:r>
            <a:r>
              <a:rPr spc="160" dirty="0"/>
              <a:t> </a:t>
            </a:r>
            <a:r>
              <a:rPr dirty="0"/>
              <a:t>out</a:t>
            </a:r>
            <a:r>
              <a:rPr spc="150" dirty="0"/>
              <a:t> </a:t>
            </a:r>
            <a:r>
              <a:rPr spc="-10" dirty="0"/>
              <a:t>early </a:t>
            </a:r>
            <a:r>
              <a:rPr dirty="0"/>
              <a:t>and</a:t>
            </a:r>
            <a:r>
              <a:rPr spc="250" dirty="0"/>
              <a:t> </a:t>
            </a:r>
            <a:r>
              <a:rPr dirty="0"/>
              <a:t>to</a:t>
            </a:r>
            <a:r>
              <a:rPr spc="260" dirty="0"/>
              <a:t> </a:t>
            </a:r>
            <a:r>
              <a:rPr dirty="0"/>
              <a:t>fail</a:t>
            </a:r>
            <a:r>
              <a:rPr spc="260" dirty="0"/>
              <a:t> </a:t>
            </a:r>
            <a:r>
              <a:rPr dirty="0"/>
              <a:t>in</a:t>
            </a:r>
            <a:r>
              <a:rPr spc="265" dirty="0"/>
              <a:t> </a:t>
            </a:r>
            <a:r>
              <a:rPr dirty="0"/>
              <a:t>key</a:t>
            </a:r>
            <a:r>
              <a:rPr spc="270" dirty="0"/>
              <a:t> </a:t>
            </a:r>
            <a:r>
              <a:rPr dirty="0"/>
              <a:t>subjects,</a:t>
            </a:r>
            <a:r>
              <a:rPr spc="240" dirty="0"/>
              <a:t> </a:t>
            </a:r>
            <a:r>
              <a:rPr dirty="0"/>
              <a:t>and</a:t>
            </a:r>
            <a:r>
              <a:rPr spc="250" dirty="0"/>
              <a:t> </a:t>
            </a:r>
            <a:r>
              <a:rPr dirty="0"/>
              <a:t>in</a:t>
            </a:r>
            <a:r>
              <a:rPr spc="265" dirty="0"/>
              <a:t> </a:t>
            </a:r>
            <a:r>
              <a:rPr dirty="0"/>
              <a:t>most</a:t>
            </a:r>
            <a:r>
              <a:rPr spc="260" dirty="0"/>
              <a:t> </a:t>
            </a:r>
            <a:r>
              <a:rPr dirty="0"/>
              <a:t>countries</a:t>
            </a:r>
            <a:r>
              <a:rPr spc="265" dirty="0"/>
              <a:t> </a:t>
            </a:r>
            <a:r>
              <a:rPr spc="-10" dirty="0"/>
              <a:t>girls </a:t>
            </a:r>
            <a:r>
              <a:rPr dirty="0"/>
              <a:t>are</a:t>
            </a:r>
            <a:r>
              <a:rPr spc="220" dirty="0"/>
              <a:t> </a:t>
            </a:r>
            <a:r>
              <a:rPr dirty="0"/>
              <a:t>less</a:t>
            </a:r>
            <a:r>
              <a:rPr spc="220" dirty="0"/>
              <a:t> </a:t>
            </a:r>
            <a:r>
              <a:rPr dirty="0"/>
              <a:t>likely</a:t>
            </a:r>
            <a:r>
              <a:rPr spc="229" dirty="0"/>
              <a:t> </a:t>
            </a:r>
            <a:r>
              <a:rPr dirty="0"/>
              <a:t>to</a:t>
            </a:r>
            <a:r>
              <a:rPr spc="220" dirty="0"/>
              <a:t> </a:t>
            </a:r>
            <a:r>
              <a:rPr dirty="0"/>
              <a:t>complete</a:t>
            </a:r>
            <a:r>
              <a:rPr spc="225" dirty="0"/>
              <a:t> </a:t>
            </a:r>
            <a:r>
              <a:rPr dirty="0"/>
              <a:t>the</a:t>
            </a:r>
            <a:r>
              <a:rPr spc="210" dirty="0"/>
              <a:t> </a:t>
            </a:r>
            <a:r>
              <a:rPr dirty="0"/>
              <a:t>transition</a:t>
            </a:r>
            <a:r>
              <a:rPr spc="229" dirty="0"/>
              <a:t> </a:t>
            </a:r>
            <a:r>
              <a:rPr dirty="0"/>
              <a:t>to</a:t>
            </a:r>
            <a:r>
              <a:rPr spc="225" dirty="0"/>
              <a:t> </a:t>
            </a:r>
            <a:r>
              <a:rPr spc="-10" dirty="0"/>
              <a:t>secondary schooling</a:t>
            </a:r>
          </a:p>
          <a:p>
            <a:pPr marL="354965" indent="-342265" algn="just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/>
              <a:t>Increase</a:t>
            </a:r>
            <a:r>
              <a:rPr spc="-6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girl</a:t>
            </a:r>
            <a:r>
              <a:rPr spc="-20" dirty="0"/>
              <a:t> </a:t>
            </a:r>
            <a:r>
              <a:rPr dirty="0"/>
              <a:t>child</a:t>
            </a:r>
            <a:r>
              <a:rPr spc="-20" dirty="0"/>
              <a:t> </a:t>
            </a:r>
            <a:r>
              <a:rPr spc="-10" dirty="0"/>
              <a:t>labour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5"/>
              </a:spcBef>
            </a:pPr>
            <a:r>
              <a:rPr dirty="0"/>
              <a:t>Indian</a:t>
            </a:r>
            <a:r>
              <a:rPr spc="-55" dirty="0"/>
              <a:t> </a:t>
            </a:r>
            <a:r>
              <a:rPr dirty="0"/>
              <a:t>Women</a:t>
            </a:r>
            <a:r>
              <a:rPr spc="-65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Modern</a:t>
            </a:r>
            <a:r>
              <a:rPr spc="-55" dirty="0"/>
              <a:t> </a:t>
            </a:r>
            <a:r>
              <a:rPr spc="-10" dirty="0"/>
              <a:t>Times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8129"/>
            <a:ext cx="3869054" cy="3754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Education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Literacy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0"/>
              </a:spcBef>
              <a:buFont typeface="Arial MT"/>
              <a:buChar char="–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Gender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gaps:</a:t>
            </a:r>
            <a:endParaRPr sz="200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155700" algn="l"/>
              </a:tabLst>
            </a:pPr>
            <a:r>
              <a:rPr sz="1800" spc="-10" dirty="0">
                <a:latin typeface="Calibri"/>
                <a:cs typeface="Calibri"/>
              </a:rPr>
              <a:t>Differences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across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states</a:t>
            </a:r>
            <a:endParaRPr sz="1800">
              <a:latin typeface="Calibri"/>
              <a:cs typeface="Calibri"/>
            </a:endParaRPr>
          </a:p>
          <a:p>
            <a:pPr marL="1155700" marR="5080">
              <a:lnSpc>
                <a:spcPct val="80000"/>
              </a:lnSpc>
              <a:spcBef>
                <a:spcPts val="434"/>
              </a:spcBef>
            </a:pPr>
            <a:r>
              <a:rPr sz="1800" dirty="0">
                <a:latin typeface="Calibri"/>
                <a:cs typeface="Calibri"/>
              </a:rPr>
              <a:t>(Kerala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has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highest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female literacy;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Rajasthan,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Bihar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and </a:t>
            </a:r>
            <a:r>
              <a:rPr sz="1800" dirty="0">
                <a:latin typeface="Calibri"/>
                <a:cs typeface="Calibri"/>
              </a:rPr>
              <a:t>Uttar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Pradesh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have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lowest)</a:t>
            </a:r>
            <a:endParaRPr sz="1800">
              <a:latin typeface="Calibri"/>
              <a:cs typeface="Calibri"/>
            </a:endParaRPr>
          </a:p>
          <a:p>
            <a:pPr marL="1155700" marR="292735" lvl="2" indent="-2286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1155700" algn="l"/>
              </a:tabLst>
            </a:pPr>
            <a:r>
              <a:rPr sz="1800" spc="-10" dirty="0">
                <a:latin typeface="Calibri"/>
                <a:cs typeface="Calibri"/>
              </a:rPr>
              <a:t>Differences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between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rural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urban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areas</a:t>
            </a:r>
            <a:endParaRPr sz="1800">
              <a:latin typeface="Calibri"/>
              <a:cs typeface="Calibri"/>
            </a:endParaRPr>
          </a:p>
          <a:p>
            <a:pPr marL="1155700" marR="75565" lvl="2" indent="-2286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1155700" algn="l"/>
              </a:tabLst>
            </a:pPr>
            <a:r>
              <a:rPr sz="1800" spc="-10" dirty="0">
                <a:latin typeface="Calibri"/>
                <a:cs typeface="Calibri"/>
              </a:rPr>
              <a:t>Parental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preference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boys </a:t>
            </a:r>
            <a:r>
              <a:rPr sz="1800" dirty="0">
                <a:latin typeface="Calibri"/>
                <a:cs typeface="Calibri"/>
              </a:rPr>
              <a:t>going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school</a:t>
            </a:r>
            <a:endParaRPr sz="1800">
              <a:latin typeface="Calibri"/>
              <a:cs typeface="Calibri"/>
            </a:endParaRPr>
          </a:p>
          <a:p>
            <a:pPr marL="1155700" lvl="2" indent="-228600">
              <a:lnSpc>
                <a:spcPts val="1945"/>
              </a:lnSpc>
              <a:buFont typeface="Arial MT"/>
              <a:buChar char="•"/>
              <a:tabLst>
                <a:tab pos="1155700" algn="l"/>
              </a:tabLst>
            </a:pPr>
            <a:r>
              <a:rPr sz="1800" dirty="0">
                <a:latin typeface="Calibri"/>
                <a:cs typeface="Calibri"/>
              </a:rPr>
              <a:t>Higher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dropout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rate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among</a:t>
            </a:r>
            <a:endParaRPr sz="1800">
              <a:latin typeface="Calibri"/>
              <a:cs typeface="Calibri"/>
            </a:endParaRPr>
          </a:p>
          <a:p>
            <a:pPr marL="1155700">
              <a:lnSpc>
                <a:spcPts val="1945"/>
              </a:lnSpc>
            </a:pPr>
            <a:r>
              <a:rPr sz="1800" spc="-10" dirty="0">
                <a:latin typeface="Calibri"/>
                <a:cs typeface="Calibri"/>
              </a:rPr>
              <a:t>girls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6667" y="2598420"/>
            <a:ext cx="1301495" cy="78943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8456" y="2598420"/>
            <a:ext cx="1088136" cy="78943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747259" y="3116579"/>
            <a:ext cx="1134110" cy="2344420"/>
            <a:chOff x="4747259" y="3116579"/>
            <a:chExt cx="1134110" cy="234442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7259" y="3116579"/>
              <a:ext cx="1133856" cy="7894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47259" y="3634739"/>
              <a:ext cx="1133856" cy="7894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47259" y="4152899"/>
              <a:ext cx="1133856" cy="7894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47259" y="4671059"/>
              <a:ext cx="1133856" cy="789431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6150864" y="3116579"/>
            <a:ext cx="2456815" cy="2344420"/>
            <a:chOff x="6150864" y="3116579"/>
            <a:chExt cx="2456815" cy="2344420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22492" y="3116579"/>
              <a:ext cx="1068323" cy="7894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67600" y="3116579"/>
              <a:ext cx="1068324" cy="7894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22492" y="3634739"/>
              <a:ext cx="1068323" cy="7894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67600" y="3634739"/>
              <a:ext cx="1068324" cy="7894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22492" y="4152899"/>
              <a:ext cx="1068323" cy="7894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67600" y="4152899"/>
              <a:ext cx="1068324" cy="7894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50864" y="4671059"/>
              <a:ext cx="1211580" cy="7894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95972" y="4671059"/>
              <a:ext cx="1211579" cy="789431"/>
            </a:xfrm>
            <a:prstGeom prst="rect">
              <a:avLst/>
            </a:prstGeom>
          </p:spPr>
        </p:pic>
      </p:grp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862512" y="2652712"/>
          <a:ext cx="3733800" cy="2590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330" dirty="0">
                          <a:latin typeface="Times New Roman"/>
                          <a:cs typeface="Times New Roman"/>
                        </a:rPr>
                        <a:t>Female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20" dirty="0">
                          <a:latin typeface="Times New Roman"/>
                          <a:cs typeface="Times New Roman"/>
                        </a:rPr>
                        <a:t>Male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20" dirty="0">
                          <a:latin typeface="Times New Roman"/>
                          <a:cs typeface="Times New Roman"/>
                        </a:rPr>
                        <a:t>1971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25" dirty="0">
                          <a:latin typeface="Times New Roman"/>
                          <a:cs typeface="Times New Roman"/>
                        </a:rPr>
                        <a:t>22%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25" dirty="0">
                          <a:latin typeface="Times New Roman"/>
                          <a:cs typeface="Times New Roman"/>
                        </a:rPr>
                        <a:t>46%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20" dirty="0">
                          <a:latin typeface="Times New Roman"/>
                          <a:cs typeface="Times New Roman"/>
                        </a:rPr>
                        <a:t>1991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25" dirty="0">
                          <a:latin typeface="Times New Roman"/>
                          <a:cs typeface="Times New Roman"/>
                        </a:rPr>
                        <a:t>39%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25" dirty="0">
                          <a:latin typeface="Times New Roman"/>
                          <a:cs typeface="Times New Roman"/>
                        </a:rPr>
                        <a:t>64%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20" dirty="0">
                          <a:latin typeface="Times New Roman"/>
                          <a:cs typeface="Times New Roman"/>
                        </a:rPr>
                        <a:t>2003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25" dirty="0">
                          <a:latin typeface="Times New Roman"/>
                          <a:cs typeface="Times New Roman"/>
                        </a:rPr>
                        <a:t>48%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800" i="1" spc="-25" dirty="0">
                          <a:latin typeface="Times New Roman"/>
                          <a:cs typeface="Times New Roman"/>
                        </a:rPr>
                        <a:t>70%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800" i="1" spc="-20" dirty="0">
                          <a:latin typeface="Times New Roman"/>
                          <a:cs typeface="Times New Roman"/>
                        </a:rPr>
                        <a:t>2011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800" i="1" spc="-10" dirty="0">
                          <a:latin typeface="Times New Roman"/>
                          <a:cs typeface="Times New Roman"/>
                        </a:rPr>
                        <a:t>65.46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800" i="1" spc="-10" dirty="0">
                          <a:latin typeface="Times New Roman"/>
                          <a:cs typeface="Times New Roman"/>
                        </a:rPr>
                        <a:t>82.14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5"/>
              </a:spcBef>
            </a:pPr>
            <a:r>
              <a:rPr dirty="0"/>
              <a:t>Indian</a:t>
            </a:r>
            <a:r>
              <a:rPr spc="-55" dirty="0"/>
              <a:t> </a:t>
            </a:r>
            <a:r>
              <a:rPr dirty="0"/>
              <a:t>Women</a:t>
            </a:r>
            <a:r>
              <a:rPr spc="-65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Modern</a:t>
            </a:r>
            <a:r>
              <a:rPr spc="-55" dirty="0"/>
              <a:t> </a:t>
            </a:r>
            <a:r>
              <a:rPr spc="-10" dirty="0"/>
              <a:t>Times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6973"/>
            <a:ext cx="7983220" cy="398589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3200" spc="-10" dirty="0">
                <a:latin typeface="Calibri"/>
                <a:cs typeface="Calibri"/>
              </a:rPr>
              <a:t>Education</a:t>
            </a:r>
            <a:endParaRPr sz="3200">
              <a:latin typeface="Calibri"/>
              <a:cs typeface="Calibri"/>
            </a:endParaRPr>
          </a:p>
          <a:p>
            <a:pPr marL="755650" indent="-285750">
              <a:lnSpc>
                <a:spcPct val="100000"/>
              </a:lnSpc>
              <a:spcBef>
                <a:spcPts val="690"/>
              </a:spcBef>
              <a:buFont typeface="Arial MT"/>
              <a:buChar char="–"/>
              <a:tabLst>
                <a:tab pos="755650" algn="l"/>
              </a:tabLst>
            </a:pPr>
            <a:r>
              <a:rPr sz="2800" dirty="0">
                <a:latin typeface="Calibri"/>
                <a:cs typeface="Calibri"/>
              </a:rPr>
              <a:t>Gender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gaps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higher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education</a:t>
            </a:r>
            <a:endParaRPr sz="2800">
              <a:latin typeface="Calibri"/>
              <a:cs typeface="Calibri"/>
            </a:endParaRPr>
          </a:p>
          <a:p>
            <a:pPr marL="1154430" marR="5080" lvl="1" indent="-227329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1155700" algn="l"/>
              </a:tabLst>
            </a:pPr>
            <a:r>
              <a:rPr sz="2400" dirty="0">
                <a:latin typeface="Calibri"/>
                <a:cs typeface="Calibri"/>
              </a:rPr>
              <a:t>About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percent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total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women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population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college 	education</a:t>
            </a:r>
            <a:endParaRPr sz="2400">
              <a:latin typeface="Calibri"/>
              <a:cs typeface="Calibri"/>
            </a:endParaRPr>
          </a:p>
          <a:p>
            <a:pPr marL="1154430" lvl="1" indent="-227329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1154430" algn="l"/>
              </a:tabLst>
            </a:pPr>
            <a:r>
              <a:rPr sz="2400" spc="-10" dirty="0">
                <a:latin typeface="Calibri"/>
                <a:cs typeface="Calibri"/>
              </a:rPr>
              <a:t>Women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account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third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students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at</a:t>
            </a:r>
            <a:endParaRPr sz="2400">
              <a:latin typeface="Calibri"/>
              <a:cs typeface="Calibri"/>
            </a:endParaRPr>
          </a:p>
          <a:p>
            <a:pPr marL="1155700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college/university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level</a:t>
            </a:r>
            <a:endParaRPr sz="2400">
              <a:latin typeface="Calibri"/>
              <a:cs typeface="Calibri"/>
            </a:endParaRPr>
          </a:p>
          <a:p>
            <a:pPr marL="1154430" marR="171450" lvl="1" indent="-227329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1155700" algn="l"/>
              </a:tabLst>
            </a:pPr>
            <a:r>
              <a:rPr sz="2400" dirty="0">
                <a:latin typeface="Calibri"/>
                <a:cs typeface="Calibri"/>
              </a:rPr>
              <a:t>In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engineering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business,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proportion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female 	students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much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smaller</a:t>
            </a:r>
            <a:endParaRPr sz="2400">
              <a:latin typeface="Calibri"/>
              <a:cs typeface="Calibri"/>
            </a:endParaRPr>
          </a:p>
          <a:p>
            <a:pPr marL="1154430" lvl="1" indent="-227329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1154430" algn="l"/>
              </a:tabLst>
            </a:pPr>
            <a:r>
              <a:rPr sz="2400" dirty="0">
                <a:latin typeface="Calibri"/>
                <a:cs typeface="Calibri"/>
              </a:rPr>
              <a:t>In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education,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nearly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half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students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women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5"/>
              </a:spcBef>
            </a:pPr>
            <a:r>
              <a:rPr dirty="0"/>
              <a:t>Indian</a:t>
            </a:r>
            <a:r>
              <a:rPr spc="-55" dirty="0"/>
              <a:t> </a:t>
            </a:r>
            <a:r>
              <a:rPr dirty="0"/>
              <a:t>Women</a:t>
            </a:r>
            <a:r>
              <a:rPr spc="-65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Modern</a:t>
            </a:r>
            <a:r>
              <a:rPr spc="-55" dirty="0"/>
              <a:t> </a:t>
            </a:r>
            <a:r>
              <a:rPr spc="-10" dirty="0"/>
              <a:t>Times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6973"/>
            <a:ext cx="7475220" cy="445770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3200" dirty="0">
                <a:latin typeface="Calibri"/>
                <a:cs typeface="Calibri"/>
              </a:rPr>
              <a:t>Barriers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Female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Education</a:t>
            </a:r>
            <a:endParaRPr sz="3200">
              <a:latin typeface="Calibri"/>
              <a:cs typeface="Calibri"/>
            </a:endParaRPr>
          </a:p>
          <a:p>
            <a:pPr marL="755015" marR="121285" indent="-285750">
              <a:lnSpc>
                <a:spcPct val="100000"/>
              </a:lnSpc>
              <a:spcBef>
                <a:spcPts val="690"/>
              </a:spcBef>
              <a:buFont typeface="Arial MT"/>
              <a:buChar char="–"/>
              <a:tabLst>
                <a:tab pos="756285" algn="l"/>
              </a:tabLst>
            </a:pPr>
            <a:r>
              <a:rPr sz="2800" dirty="0">
                <a:latin typeface="Calibri"/>
                <a:cs typeface="Calibri"/>
              </a:rPr>
              <a:t>Poverty: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one-</a:t>
            </a:r>
            <a:r>
              <a:rPr sz="2800" dirty="0">
                <a:latin typeface="Calibri"/>
                <a:cs typeface="Calibri"/>
              </a:rPr>
              <a:t>fourth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India’s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population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lives 	</a:t>
            </a:r>
            <a:r>
              <a:rPr sz="2800" dirty="0">
                <a:latin typeface="Calibri"/>
                <a:cs typeface="Calibri"/>
              </a:rPr>
              <a:t>below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poverty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line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(2002)</a:t>
            </a:r>
            <a:endParaRPr sz="2800">
              <a:latin typeface="Calibri"/>
              <a:cs typeface="Calibri"/>
            </a:endParaRPr>
          </a:p>
          <a:p>
            <a:pPr marL="755650" indent="-285750">
              <a:lnSpc>
                <a:spcPct val="100000"/>
              </a:lnSpc>
              <a:spcBef>
                <a:spcPts val="675"/>
              </a:spcBef>
              <a:buFont typeface="Arial MT"/>
              <a:buChar char="–"/>
              <a:tabLst>
                <a:tab pos="755650" algn="l"/>
              </a:tabLst>
            </a:pPr>
            <a:r>
              <a:rPr sz="2800" dirty="0">
                <a:latin typeface="Calibri"/>
                <a:cs typeface="Calibri"/>
              </a:rPr>
              <a:t>Social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values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parental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preferences</a:t>
            </a:r>
            <a:endParaRPr sz="2800">
              <a:latin typeface="Calibri"/>
              <a:cs typeface="Calibri"/>
            </a:endParaRPr>
          </a:p>
          <a:p>
            <a:pPr marL="755650" indent="-285750">
              <a:lnSpc>
                <a:spcPct val="100000"/>
              </a:lnSpc>
              <a:spcBef>
                <a:spcPts val="670"/>
              </a:spcBef>
              <a:buFont typeface="Arial MT"/>
              <a:buChar char="–"/>
              <a:tabLst>
                <a:tab pos="755650" algn="l"/>
              </a:tabLst>
            </a:pPr>
            <a:r>
              <a:rPr sz="2800" spc="-10" dirty="0">
                <a:latin typeface="Calibri"/>
                <a:cs typeface="Calibri"/>
              </a:rPr>
              <a:t>Inadequate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school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facilities</a:t>
            </a:r>
            <a:endParaRPr sz="2800">
              <a:latin typeface="Calibri"/>
              <a:cs typeface="Calibri"/>
            </a:endParaRPr>
          </a:p>
          <a:p>
            <a:pPr marL="755015" marR="5080" indent="-285750">
              <a:lnSpc>
                <a:spcPct val="100000"/>
              </a:lnSpc>
              <a:spcBef>
                <a:spcPts val="675"/>
              </a:spcBef>
              <a:buFont typeface="Arial MT"/>
              <a:buChar char="–"/>
              <a:tabLst>
                <a:tab pos="756285" algn="l"/>
              </a:tabLst>
            </a:pPr>
            <a:r>
              <a:rPr sz="2800" dirty="0">
                <a:latin typeface="Calibri"/>
                <a:cs typeface="Calibri"/>
              </a:rPr>
              <a:t>Shortage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female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teachers: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29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percent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at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	</a:t>
            </a:r>
            <a:r>
              <a:rPr sz="2800" dirty="0">
                <a:latin typeface="Calibri"/>
                <a:cs typeface="Calibri"/>
              </a:rPr>
              <a:t>primary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level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22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percent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at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university 	</a:t>
            </a:r>
            <a:r>
              <a:rPr sz="2800" dirty="0">
                <a:latin typeface="Calibri"/>
                <a:cs typeface="Calibri"/>
              </a:rPr>
              <a:t>level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(1993)</a:t>
            </a:r>
            <a:endParaRPr sz="2800">
              <a:latin typeface="Calibri"/>
              <a:cs typeface="Calibri"/>
            </a:endParaRPr>
          </a:p>
          <a:p>
            <a:pPr marL="755650" indent="-285750">
              <a:lnSpc>
                <a:spcPct val="100000"/>
              </a:lnSpc>
              <a:spcBef>
                <a:spcPts val="675"/>
              </a:spcBef>
              <a:buFont typeface="Arial MT"/>
              <a:buChar char="–"/>
              <a:tabLst>
                <a:tab pos="755650" algn="l"/>
              </a:tabLst>
            </a:pPr>
            <a:r>
              <a:rPr sz="2800" dirty="0">
                <a:latin typeface="Calibri"/>
                <a:cs typeface="Calibri"/>
              </a:rPr>
              <a:t>Gender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bias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curriculum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5"/>
              </a:spcBef>
            </a:pPr>
            <a:r>
              <a:rPr dirty="0"/>
              <a:t>Indian</a:t>
            </a:r>
            <a:r>
              <a:rPr spc="-55" dirty="0"/>
              <a:t> </a:t>
            </a:r>
            <a:r>
              <a:rPr dirty="0"/>
              <a:t>Women</a:t>
            </a:r>
            <a:r>
              <a:rPr spc="-65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Modern</a:t>
            </a:r>
            <a:r>
              <a:rPr spc="-55" dirty="0"/>
              <a:t> </a:t>
            </a:r>
            <a:r>
              <a:rPr spc="-10" dirty="0"/>
              <a:t>Times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1028"/>
            <a:ext cx="7736840" cy="3764279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800" spc="-10" dirty="0">
                <a:latin typeface="Calibri"/>
                <a:cs typeface="Calibri"/>
              </a:rPr>
              <a:t>Employment</a:t>
            </a:r>
            <a:endParaRPr sz="2800">
              <a:latin typeface="Calibri"/>
              <a:cs typeface="Calibri"/>
            </a:endParaRPr>
          </a:p>
          <a:p>
            <a:pPr marL="755015" indent="-285115">
              <a:lnSpc>
                <a:spcPts val="2735"/>
              </a:lnSpc>
              <a:spcBef>
                <a:spcPts val="320"/>
              </a:spcBef>
              <a:buFont typeface="Arial MT"/>
              <a:buChar char="–"/>
              <a:tabLst>
                <a:tab pos="755015" algn="l"/>
              </a:tabLst>
            </a:pPr>
            <a:r>
              <a:rPr sz="2400" dirty="0">
                <a:latin typeface="Calibri"/>
                <a:cs typeface="Calibri"/>
              </a:rPr>
              <a:t>Difficult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overall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picture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employment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among</a:t>
            </a:r>
            <a:endParaRPr sz="2400">
              <a:latin typeface="Calibri"/>
              <a:cs typeface="Calibri"/>
            </a:endParaRPr>
          </a:p>
          <a:p>
            <a:pPr marL="756285">
              <a:lnSpc>
                <a:spcPts val="2735"/>
              </a:lnSpc>
            </a:pPr>
            <a:r>
              <a:rPr sz="2400" dirty="0">
                <a:latin typeface="Calibri"/>
                <a:cs typeface="Calibri"/>
              </a:rPr>
              <a:t>women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India</a:t>
            </a:r>
            <a:endParaRPr sz="2400">
              <a:latin typeface="Calibri"/>
              <a:cs typeface="Calibri"/>
            </a:endParaRPr>
          </a:p>
          <a:p>
            <a:pPr marL="1155700" lvl="1" indent="-228600">
              <a:lnSpc>
                <a:spcPct val="100000"/>
              </a:lnSpc>
              <a:spcBef>
                <a:spcPts val="265"/>
              </a:spcBef>
              <a:buFont typeface="Arial MT"/>
              <a:buChar char="•"/>
              <a:tabLst>
                <a:tab pos="1155700" algn="l"/>
              </a:tabLst>
            </a:pPr>
            <a:r>
              <a:rPr sz="2000" dirty="0">
                <a:latin typeface="Calibri"/>
                <a:cs typeface="Calibri"/>
              </a:rPr>
              <a:t>Most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women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work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informal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sector</a:t>
            </a:r>
            <a:endParaRPr sz="2000">
              <a:latin typeface="Calibri"/>
              <a:cs typeface="Calibri"/>
            </a:endParaRPr>
          </a:p>
          <a:p>
            <a:pPr marL="754380" marR="610870" indent="-285115">
              <a:lnSpc>
                <a:spcPts val="2590"/>
              </a:lnSpc>
              <a:spcBef>
                <a:spcPts val="590"/>
              </a:spcBef>
              <a:buFont typeface="Arial MT"/>
              <a:buChar char="–"/>
              <a:tabLst>
                <a:tab pos="756285" algn="l"/>
              </a:tabLst>
            </a:pPr>
            <a:r>
              <a:rPr sz="2400" spc="-10" dirty="0">
                <a:latin typeface="Calibri"/>
                <a:cs typeface="Calibri"/>
              </a:rPr>
              <a:t>Women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accounted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only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25.6percent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total 	</a:t>
            </a:r>
            <a:r>
              <a:rPr sz="2400" spc="-20" dirty="0">
                <a:latin typeface="Calibri"/>
                <a:cs typeface="Calibri"/>
              </a:rPr>
              <a:t>workers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(Work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Participation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Rate)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2011</a:t>
            </a:r>
            <a:endParaRPr sz="2400">
              <a:latin typeface="Calibri"/>
              <a:cs typeface="Calibri"/>
            </a:endParaRPr>
          </a:p>
          <a:p>
            <a:pPr marL="754380" marR="5080" indent="-285115">
              <a:lnSpc>
                <a:spcPts val="2590"/>
              </a:lnSpc>
              <a:spcBef>
                <a:spcPts val="580"/>
              </a:spcBef>
              <a:buFont typeface="Arial MT"/>
              <a:buChar char="–"/>
              <a:tabLst>
                <a:tab pos="756285" algn="l"/>
              </a:tabLst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number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female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workers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increased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faster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than 	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number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male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workers</a:t>
            </a:r>
            <a:endParaRPr sz="2400">
              <a:latin typeface="Calibri"/>
              <a:cs typeface="Calibri"/>
            </a:endParaRPr>
          </a:p>
          <a:p>
            <a:pPr marL="754380" marR="1059180" indent="-285115">
              <a:lnSpc>
                <a:spcPts val="2590"/>
              </a:lnSpc>
              <a:spcBef>
                <a:spcPts val="580"/>
              </a:spcBef>
              <a:buFont typeface="Arial MT"/>
              <a:buChar char="–"/>
              <a:tabLst>
                <a:tab pos="756285" algn="l"/>
              </a:tabLst>
            </a:pPr>
            <a:r>
              <a:rPr sz="2400" dirty="0">
                <a:latin typeface="Calibri"/>
                <a:cs typeface="Calibri"/>
              </a:rPr>
              <a:t>Female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unemployment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rates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similar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male 	</a:t>
            </a:r>
            <a:r>
              <a:rPr sz="2400" dirty="0">
                <a:latin typeface="Calibri"/>
                <a:cs typeface="Calibri"/>
              </a:rPr>
              <a:t>unemployment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rates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5"/>
              </a:spcBef>
            </a:pPr>
            <a:r>
              <a:rPr dirty="0"/>
              <a:t>Indian</a:t>
            </a:r>
            <a:r>
              <a:rPr spc="-55" dirty="0"/>
              <a:t> </a:t>
            </a:r>
            <a:r>
              <a:rPr dirty="0"/>
              <a:t>Women</a:t>
            </a:r>
            <a:r>
              <a:rPr spc="-65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Modern</a:t>
            </a:r>
            <a:r>
              <a:rPr spc="-55" dirty="0"/>
              <a:t> </a:t>
            </a:r>
            <a:r>
              <a:rPr spc="-10" dirty="0"/>
              <a:t>Times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91742"/>
            <a:ext cx="6944359" cy="4278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Barriers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Female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Employment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sz="2800">
              <a:latin typeface="Calibri"/>
              <a:cs typeface="Calibri"/>
            </a:endParaRPr>
          </a:p>
          <a:p>
            <a:pPr marL="755015" indent="-285115">
              <a:lnSpc>
                <a:spcPct val="100000"/>
              </a:lnSpc>
              <a:buFont typeface="Arial MT"/>
              <a:buChar char="–"/>
              <a:tabLst>
                <a:tab pos="755015" algn="l"/>
              </a:tabLst>
            </a:pPr>
            <a:r>
              <a:rPr sz="2400" dirty="0">
                <a:latin typeface="Calibri"/>
                <a:cs typeface="Calibri"/>
              </a:rPr>
              <a:t>Cultural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Restrictions</a:t>
            </a:r>
            <a:endParaRPr sz="2400">
              <a:latin typeface="Calibri"/>
              <a:cs typeface="Calibri"/>
            </a:endParaRPr>
          </a:p>
          <a:p>
            <a:pPr marL="1155700" lvl="1" indent="-228600">
              <a:lnSpc>
                <a:spcPct val="100000"/>
              </a:lnSpc>
              <a:spcBef>
                <a:spcPts val="270"/>
              </a:spcBef>
              <a:buFont typeface="Arial MT"/>
              <a:buChar char="•"/>
              <a:tabLst>
                <a:tab pos="1155700" algn="l"/>
              </a:tabLst>
            </a:pPr>
            <a:r>
              <a:rPr sz="2000" spc="-10" dirty="0">
                <a:latin typeface="Calibri"/>
                <a:cs typeface="Calibri"/>
              </a:rPr>
              <a:t>Hierarchical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society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(caste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system)</a:t>
            </a:r>
            <a:endParaRPr sz="2000">
              <a:latin typeface="Calibri"/>
              <a:cs typeface="Calibri"/>
            </a:endParaRPr>
          </a:p>
          <a:p>
            <a:pPr marL="1155700" lvl="1" indent="-22860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1155700" algn="l"/>
              </a:tabLst>
            </a:pPr>
            <a:r>
              <a:rPr sz="2000" i="1" dirty="0">
                <a:latin typeface="Calibri"/>
                <a:cs typeface="Calibri"/>
              </a:rPr>
              <a:t>Purdah</a:t>
            </a:r>
            <a:r>
              <a:rPr sz="2000" i="1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system: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veiling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seclusion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women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985"/>
              </a:spcBef>
              <a:buFont typeface="Arial MT"/>
              <a:buChar char="•"/>
            </a:pPr>
            <a:endParaRPr sz="2000">
              <a:latin typeface="Calibri"/>
              <a:cs typeface="Calibri"/>
            </a:endParaRPr>
          </a:p>
          <a:p>
            <a:pPr marL="755015" indent="-285115">
              <a:lnSpc>
                <a:spcPct val="100000"/>
              </a:lnSpc>
              <a:spcBef>
                <a:spcPts val="5"/>
              </a:spcBef>
              <a:buFont typeface="Arial MT"/>
              <a:buChar char="–"/>
              <a:tabLst>
                <a:tab pos="755015" algn="l"/>
              </a:tabLst>
            </a:pPr>
            <a:r>
              <a:rPr sz="2400" dirty="0">
                <a:latin typeface="Calibri"/>
                <a:cs typeface="Calibri"/>
              </a:rPr>
              <a:t>Discrimination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Workplace</a:t>
            </a:r>
            <a:endParaRPr sz="2400">
              <a:latin typeface="Calibri"/>
              <a:cs typeface="Calibri"/>
            </a:endParaRPr>
          </a:p>
          <a:p>
            <a:pPr marL="1155700" lvl="1" indent="-228600">
              <a:lnSpc>
                <a:spcPct val="100000"/>
              </a:lnSpc>
              <a:spcBef>
                <a:spcPts val="265"/>
              </a:spcBef>
              <a:buFont typeface="Arial MT"/>
              <a:buChar char="•"/>
              <a:tabLst>
                <a:tab pos="1155700" algn="l"/>
              </a:tabLst>
            </a:pPr>
            <a:r>
              <a:rPr sz="2000" dirty="0">
                <a:latin typeface="Calibri"/>
                <a:cs typeface="Calibri"/>
              </a:rPr>
              <a:t>More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prevalent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fields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where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male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competition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high</a:t>
            </a:r>
            <a:endParaRPr sz="2000">
              <a:latin typeface="Calibri"/>
              <a:cs typeface="Calibri"/>
            </a:endParaRPr>
          </a:p>
          <a:p>
            <a:pPr marL="1155700" lvl="1" indent="-22860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1155700" algn="l"/>
              </a:tabLst>
            </a:pPr>
            <a:r>
              <a:rPr sz="2000" dirty="0">
                <a:latin typeface="Calibri"/>
                <a:cs typeface="Calibri"/>
              </a:rPr>
              <a:t>Less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prevalent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fields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where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competition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low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990"/>
              </a:spcBef>
              <a:buFont typeface="Arial MT"/>
              <a:buChar char="•"/>
            </a:pPr>
            <a:endParaRPr sz="2000">
              <a:latin typeface="Calibri"/>
              <a:cs typeface="Calibri"/>
            </a:endParaRPr>
          </a:p>
          <a:p>
            <a:pPr marL="755015" indent="-285115">
              <a:lnSpc>
                <a:spcPct val="100000"/>
              </a:lnSpc>
              <a:buFont typeface="Arial MT"/>
              <a:buChar char="–"/>
              <a:tabLst>
                <a:tab pos="755015" algn="l"/>
              </a:tabLst>
            </a:pPr>
            <a:r>
              <a:rPr sz="2400" dirty="0">
                <a:latin typeface="Calibri"/>
                <a:cs typeface="Calibri"/>
              </a:rPr>
              <a:t>Lack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employment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opportunities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5"/>
              </a:spcBef>
            </a:pPr>
            <a:r>
              <a:rPr dirty="0"/>
              <a:t>Indian</a:t>
            </a:r>
            <a:r>
              <a:rPr spc="-55" dirty="0"/>
              <a:t> </a:t>
            </a:r>
            <a:r>
              <a:rPr dirty="0"/>
              <a:t>Women</a:t>
            </a:r>
            <a:r>
              <a:rPr spc="-65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Modern</a:t>
            </a:r>
            <a:r>
              <a:rPr spc="-55" dirty="0"/>
              <a:t> </a:t>
            </a:r>
            <a:r>
              <a:rPr spc="-10" dirty="0"/>
              <a:t>Times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58199"/>
            <a:ext cx="8016875" cy="464058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3200" spc="-10" dirty="0">
                <a:latin typeface="Calibri"/>
                <a:cs typeface="Calibri"/>
              </a:rPr>
              <a:t>Empowerment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Social </a:t>
            </a:r>
            <a:r>
              <a:rPr sz="3200" spc="-10" dirty="0">
                <a:latin typeface="Calibri"/>
                <a:cs typeface="Calibri"/>
              </a:rPr>
              <a:t>Empowerment</a:t>
            </a:r>
            <a:endParaRPr sz="32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350"/>
              </a:spcBef>
              <a:buFont typeface="Arial MT"/>
              <a:buChar char="–"/>
              <a:tabLst>
                <a:tab pos="755650" algn="l"/>
              </a:tabLst>
            </a:pPr>
            <a:r>
              <a:rPr sz="2800" spc="-10" dirty="0">
                <a:latin typeface="Calibri"/>
                <a:cs typeface="Calibri"/>
              </a:rPr>
              <a:t>Education</a:t>
            </a:r>
            <a:endParaRPr sz="2800">
              <a:latin typeface="Calibri"/>
              <a:cs typeface="Calibri"/>
            </a:endParaRPr>
          </a:p>
          <a:p>
            <a:pPr marL="1154430" marR="170815" lvl="2" indent="-227329">
              <a:lnSpc>
                <a:spcPct val="90000"/>
              </a:lnSpc>
              <a:spcBef>
                <a:spcPts val="605"/>
              </a:spcBef>
              <a:buFont typeface="Arial MT"/>
              <a:buChar char="•"/>
              <a:tabLst>
                <a:tab pos="1155700" algn="l"/>
              </a:tabLst>
            </a:pPr>
            <a:r>
              <a:rPr sz="2400" dirty="0">
                <a:latin typeface="Calibri"/>
                <a:cs typeface="Calibri"/>
              </a:rPr>
              <a:t>There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direct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relationship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between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education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and 	</a:t>
            </a:r>
            <a:r>
              <a:rPr sz="2400" dirty="0">
                <a:latin typeface="Calibri"/>
                <a:cs typeface="Calibri"/>
              </a:rPr>
              <a:t>work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force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participation;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but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affect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their 	</a:t>
            </a:r>
            <a:r>
              <a:rPr sz="2400" dirty="0">
                <a:latin typeface="Calibri"/>
                <a:cs typeface="Calibri"/>
              </a:rPr>
              <a:t>participation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household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decision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making</a:t>
            </a:r>
            <a:endParaRPr sz="24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309"/>
              </a:spcBef>
              <a:buFont typeface="Arial MT"/>
              <a:buChar char="–"/>
              <a:tabLst>
                <a:tab pos="755650" algn="l"/>
              </a:tabLst>
            </a:pPr>
            <a:r>
              <a:rPr sz="2800" dirty="0">
                <a:latin typeface="Calibri"/>
                <a:cs typeface="Calibri"/>
              </a:rPr>
              <a:t>Economic</a:t>
            </a:r>
            <a:r>
              <a:rPr sz="2800" spc="-1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Independence:</a:t>
            </a:r>
            <a:endParaRPr sz="2800">
              <a:latin typeface="Calibri"/>
              <a:cs typeface="Calibri"/>
            </a:endParaRPr>
          </a:p>
          <a:p>
            <a:pPr marL="1154430" marR="594360" lvl="2" indent="-227329">
              <a:lnSpc>
                <a:spcPts val="2590"/>
              </a:lnSpc>
              <a:spcBef>
                <a:spcPts val="640"/>
              </a:spcBef>
              <a:buFont typeface="Arial MT"/>
              <a:buChar char="•"/>
              <a:tabLst>
                <a:tab pos="1155700" algn="l"/>
              </a:tabLst>
            </a:pPr>
            <a:r>
              <a:rPr sz="2400" dirty="0">
                <a:latin typeface="Calibri"/>
                <a:cs typeface="Calibri"/>
              </a:rPr>
              <a:t>Economic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independence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imply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significant 	improvement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social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standing</a:t>
            </a:r>
            <a:endParaRPr sz="2400">
              <a:latin typeface="Calibri"/>
              <a:cs typeface="Calibri"/>
            </a:endParaRPr>
          </a:p>
          <a:p>
            <a:pPr marL="1154430" lvl="2" indent="-227329">
              <a:lnSpc>
                <a:spcPct val="100000"/>
              </a:lnSpc>
              <a:spcBef>
                <a:spcPts val="254"/>
              </a:spcBef>
              <a:buFont typeface="Arial MT"/>
              <a:buChar char="•"/>
              <a:tabLst>
                <a:tab pos="1154430" algn="l"/>
              </a:tabLst>
            </a:pPr>
            <a:r>
              <a:rPr sz="2400" dirty="0">
                <a:latin typeface="Calibri"/>
                <a:cs typeface="Calibri"/>
              </a:rPr>
              <a:t>Culture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tradition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play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important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role</a:t>
            </a:r>
            <a:endParaRPr sz="2400">
              <a:latin typeface="Calibri"/>
              <a:cs typeface="Calibri"/>
            </a:endParaRPr>
          </a:p>
          <a:p>
            <a:pPr marL="1154430" lvl="2" indent="-227329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1154430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small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fraction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opened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up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towards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Western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values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5"/>
              </a:spcBef>
            </a:pPr>
            <a:r>
              <a:rPr dirty="0"/>
              <a:t>Indian</a:t>
            </a:r>
            <a:r>
              <a:rPr spc="-55" dirty="0"/>
              <a:t> </a:t>
            </a:r>
            <a:r>
              <a:rPr dirty="0"/>
              <a:t>Women</a:t>
            </a:r>
            <a:r>
              <a:rPr spc="-65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Modern</a:t>
            </a:r>
            <a:r>
              <a:rPr spc="-55" dirty="0"/>
              <a:t> </a:t>
            </a:r>
            <a:r>
              <a:rPr spc="-10" dirty="0"/>
              <a:t>Times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4617085" cy="3885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Economic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Empowerment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Font typeface="Arial MT"/>
              <a:buChar char="•"/>
            </a:pPr>
            <a:endParaRPr sz="32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buFont typeface="Arial MT"/>
              <a:buChar char="–"/>
              <a:tabLst>
                <a:tab pos="755650" algn="l"/>
              </a:tabLst>
            </a:pPr>
            <a:r>
              <a:rPr sz="2800" dirty="0">
                <a:latin typeface="Calibri"/>
                <a:cs typeface="Calibri"/>
              </a:rPr>
              <a:t>Property</a:t>
            </a:r>
            <a:r>
              <a:rPr sz="2800" spc="-1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Rights</a:t>
            </a:r>
            <a:endParaRPr sz="2800">
              <a:latin typeface="Calibri"/>
              <a:cs typeface="Calibri"/>
            </a:endParaRPr>
          </a:p>
          <a:p>
            <a:pPr marL="1154430" lvl="2" indent="-227329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1154430" algn="l"/>
              </a:tabLst>
            </a:pPr>
            <a:r>
              <a:rPr sz="2400" spc="-10" dirty="0">
                <a:latin typeface="Calibri"/>
                <a:cs typeface="Calibri"/>
              </a:rPr>
              <a:t>Patriarchal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society</a:t>
            </a:r>
            <a:endParaRPr sz="24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745"/>
              </a:spcBef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buFont typeface="Arial MT"/>
              <a:buChar char="–"/>
              <a:tabLst>
                <a:tab pos="755650" algn="l"/>
              </a:tabLst>
            </a:pPr>
            <a:r>
              <a:rPr sz="2800" dirty="0">
                <a:latin typeface="Calibri"/>
                <a:cs typeface="Calibri"/>
              </a:rPr>
              <a:t>Economic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Decision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Making</a:t>
            </a:r>
            <a:endParaRPr sz="2800">
              <a:latin typeface="Calibri"/>
              <a:cs typeface="Calibri"/>
            </a:endParaRPr>
          </a:p>
          <a:p>
            <a:pPr marL="1154430" lvl="2" indent="-227329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1154430" algn="l"/>
              </a:tabLst>
            </a:pPr>
            <a:r>
              <a:rPr sz="2400" dirty="0">
                <a:latin typeface="Calibri"/>
                <a:cs typeface="Calibri"/>
              </a:rPr>
              <a:t>In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household</a:t>
            </a:r>
            <a:endParaRPr sz="2400">
              <a:latin typeface="Calibri"/>
              <a:cs typeface="Calibri"/>
            </a:endParaRPr>
          </a:p>
          <a:p>
            <a:pPr marL="1154430" lvl="2" indent="-227329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1154430" algn="l"/>
              </a:tabLst>
            </a:pPr>
            <a:r>
              <a:rPr sz="2400" dirty="0">
                <a:latin typeface="Calibri"/>
                <a:cs typeface="Calibri"/>
              </a:rPr>
              <a:t>In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businesses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5"/>
              </a:spcBef>
            </a:pPr>
            <a:r>
              <a:rPr dirty="0"/>
              <a:t>Indian</a:t>
            </a:r>
            <a:r>
              <a:rPr spc="-55" dirty="0"/>
              <a:t> </a:t>
            </a:r>
            <a:r>
              <a:rPr dirty="0"/>
              <a:t>Women</a:t>
            </a:r>
            <a:r>
              <a:rPr spc="-65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Modern</a:t>
            </a:r>
            <a:r>
              <a:rPr spc="-55" dirty="0"/>
              <a:t> </a:t>
            </a:r>
            <a:r>
              <a:rPr spc="-10" dirty="0"/>
              <a:t>Times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8027034" cy="34912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Political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Empowerment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90"/>
              </a:spcBef>
              <a:buFont typeface="Arial MT"/>
              <a:buChar char="•"/>
            </a:pPr>
            <a:endParaRPr sz="32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buFont typeface="Arial MT"/>
              <a:buChar char="–"/>
              <a:tabLst>
                <a:tab pos="755650" algn="l"/>
              </a:tabLst>
            </a:pPr>
            <a:r>
              <a:rPr sz="2800" spc="-20" dirty="0">
                <a:latin typeface="Calibri"/>
                <a:cs typeface="Calibri"/>
              </a:rPr>
              <a:t>Representation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democratic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institutions</a:t>
            </a:r>
            <a:endParaRPr sz="2800">
              <a:latin typeface="Calibri"/>
              <a:cs typeface="Calibri"/>
            </a:endParaRPr>
          </a:p>
          <a:p>
            <a:pPr marL="755015" marR="343535" lvl="1" indent="-285750">
              <a:lnSpc>
                <a:spcPct val="100000"/>
              </a:lnSpc>
              <a:spcBef>
                <a:spcPts val="670"/>
              </a:spcBef>
              <a:buFont typeface="Arial MT"/>
              <a:buChar char="–"/>
              <a:tabLst>
                <a:tab pos="756285" algn="l"/>
              </a:tabLst>
            </a:pPr>
            <a:r>
              <a:rPr sz="2800" spc="-10" dirty="0">
                <a:latin typeface="Calibri"/>
                <a:cs typeface="Calibri"/>
              </a:rPr>
              <a:t>Government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reservations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policy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women: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	</a:t>
            </a:r>
            <a:r>
              <a:rPr sz="2800" spc="-10" dirty="0">
                <a:latin typeface="Calibri"/>
                <a:cs typeface="Calibri"/>
              </a:rPr>
              <a:t>constitutional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amendment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1990s</a:t>
            </a:r>
            <a:endParaRPr sz="2800">
              <a:latin typeface="Calibri"/>
              <a:cs typeface="Calibri"/>
            </a:endParaRPr>
          </a:p>
          <a:p>
            <a:pPr marL="755015" marR="5080" lvl="1" indent="-285750">
              <a:lnSpc>
                <a:spcPct val="100000"/>
              </a:lnSpc>
              <a:spcBef>
                <a:spcPts val="675"/>
              </a:spcBef>
              <a:buFont typeface="Arial MT"/>
              <a:buChar char="–"/>
              <a:tabLst>
                <a:tab pos="756285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current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Lok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Sabha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63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out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543,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11.6% 	women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3373" y="496646"/>
            <a:ext cx="23990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ECONOMIC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195578"/>
            <a:ext cx="7978775" cy="459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Unemployment/limited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opportunities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women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Child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Labor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Employment</a:t>
            </a:r>
            <a:r>
              <a:rPr sz="3000" spc="-1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preferences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women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Child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trafficking/slavery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Lack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credit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programs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women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Women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given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managerial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positions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Increase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burden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women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due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poverty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Women's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work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unseen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Insufficient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funds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other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resources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Inequality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fund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allocation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757" rIns="0" bIns="0" rtlCol="0">
            <a:spAutoFit/>
          </a:bodyPr>
          <a:lstStyle/>
          <a:p>
            <a:pPr marL="1586865">
              <a:lnSpc>
                <a:spcPct val="100000"/>
              </a:lnSpc>
              <a:spcBef>
                <a:spcPts val="95"/>
              </a:spcBef>
            </a:pPr>
            <a:r>
              <a:rPr sz="4000" spc="-25" dirty="0"/>
              <a:t>LEGAL/ADMIN/GOV'T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10599"/>
            <a:ext cx="7147559" cy="422084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Ignorance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affecting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women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60"/>
              </a:lnSpc>
              <a:spcBef>
                <a:spcPts val="819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Lack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trained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personnel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handle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rape, </a:t>
            </a:r>
            <a:r>
              <a:rPr sz="3200" spc="-160" dirty="0">
                <a:latin typeface="Calibri"/>
                <a:cs typeface="Calibri"/>
              </a:rPr>
              <a:t>VAW,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incest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Insensitivity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judges,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police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Justice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system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grinds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slowly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Lack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focal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persons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4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Lack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gender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planning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Poor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dissemination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GAD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issues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757" rIns="0" bIns="0" rtlCol="0">
            <a:spAutoFit/>
          </a:bodyPr>
          <a:lstStyle/>
          <a:p>
            <a:pPr marL="280797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POLITICAL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10635"/>
            <a:ext cx="7790180" cy="27571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Subordination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politicians/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authorities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Lack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awareness/participation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women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 </a:t>
            </a:r>
            <a:r>
              <a:rPr sz="3200" spc="-10" dirty="0">
                <a:latin typeface="Calibri"/>
                <a:cs typeface="Calibri"/>
              </a:rPr>
              <a:t>decision-making</a:t>
            </a:r>
            <a:endParaRPr sz="3200">
              <a:latin typeface="Calibri"/>
              <a:cs typeface="Calibri"/>
            </a:endParaRPr>
          </a:p>
          <a:p>
            <a:pPr marL="355600" marR="296545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Limited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participation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women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electoral process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9032" y="3144138"/>
            <a:ext cx="48069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Gender</a:t>
            </a:r>
            <a:r>
              <a:rPr sz="3200" spc="-50" dirty="0"/>
              <a:t> </a:t>
            </a:r>
            <a:r>
              <a:rPr sz="3200" dirty="0"/>
              <a:t>and</a:t>
            </a:r>
            <a:r>
              <a:rPr sz="3200" spc="-50" dirty="0"/>
              <a:t> </a:t>
            </a:r>
            <a:r>
              <a:rPr sz="3200" dirty="0"/>
              <a:t>the</a:t>
            </a:r>
            <a:r>
              <a:rPr sz="3200" spc="-30" dirty="0"/>
              <a:t> </a:t>
            </a:r>
            <a:r>
              <a:rPr sz="3200" dirty="0"/>
              <a:t>legal</a:t>
            </a:r>
            <a:r>
              <a:rPr sz="3200" spc="-35" dirty="0"/>
              <a:t> </a:t>
            </a:r>
            <a:r>
              <a:rPr sz="3200" spc="-10" dirty="0"/>
              <a:t>system</a:t>
            </a:r>
            <a:endParaRPr sz="32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7938" y="191846"/>
            <a:ext cx="748220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227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Response</a:t>
            </a:r>
            <a:r>
              <a:rPr sz="4000" spc="-125" dirty="0"/>
              <a:t> </a:t>
            </a:r>
            <a:r>
              <a:rPr sz="4000" dirty="0"/>
              <a:t>of</a:t>
            </a:r>
            <a:r>
              <a:rPr sz="4000" spc="-130" dirty="0"/>
              <a:t> </a:t>
            </a:r>
            <a:r>
              <a:rPr sz="4000" dirty="0"/>
              <a:t>Police</a:t>
            </a:r>
            <a:r>
              <a:rPr sz="4000" spc="-130" dirty="0"/>
              <a:t> </a:t>
            </a:r>
            <a:r>
              <a:rPr sz="4000" spc="-10" dirty="0"/>
              <a:t>Personnel</a:t>
            </a:r>
            <a:r>
              <a:rPr sz="4000" spc="-120" dirty="0"/>
              <a:t> </a:t>
            </a:r>
            <a:r>
              <a:rPr sz="4000" spc="-25" dirty="0"/>
              <a:t>to </a:t>
            </a:r>
            <a:r>
              <a:rPr sz="4000" spc="-10" dirty="0"/>
              <a:t>increasing</a:t>
            </a:r>
            <a:r>
              <a:rPr sz="4000" spc="-170" dirty="0"/>
              <a:t> </a:t>
            </a:r>
            <a:r>
              <a:rPr sz="4000" dirty="0"/>
              <a:t>Violence</a:t>
            </a:r>
            <a:r>
              <a:rPr sz="4000" spc="-185" dirty="0"/>
              <a:t> </a:t>
            </a:r>
            <a:r>
              <a:rPr sz="4000" dirty="0"/>
              <a:t>against</a:t>
            </a:r>
            <a:r>
              <a:rPr sz="4000" spc="-160" dirty="0"/>
              <a:t> </a:t>
            </a:r>
            <a:r>
              <a:rPr sz="4000" spc="-10" dirty="0"/>
              <a:t>Women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8072120" cy="353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59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police</a:t>
            </a:r>
            <a:r>
              <a:rPr sz="3200" spc="60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response</a:t>
            </a:r>
            <a:r>
              <a:rPr sz="3200" spc="60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61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violence</a:t>
            </a:r>
            <a:r>
              <a:rPr sz="3200" spc="59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against </a:t>
            </a:r>
            <a:r>
              <a:rPr sz="3200" dirty="0">
                <a:latin typeface="Calibri"/>
                <a:cs typeface="Calibri"/>
              </a:rPr>
              <a:t>women</a:t>
            </a:r>
            <a:r>
              <a:rPr sz="3200" spc="8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continues</a:t>
            </a:r>
            <a:r>
              <a:rPr sz="3200" spc="9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10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9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grossly</a:t>
            </a:r>
            <a:r>
              <a:rPr sz="3200" spc="9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inadequate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inappropriate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43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cult</a:t>
            </a:r>
            <a:r>
              <a:rPr sz="3200" spc="4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44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masculinity</a:t>
            </a:r>
            <a:r>
              <a:rPr sz="3200" spc="44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prevalent</a:t>
            </a:r>
            <a:r>
              <a:rPr sz="3200" spc="44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440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department</a:t>
            </a:r>
            <a:r>
              <a:rPr sz="3200" spc="15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makes</a:t>
            </a:r>
            <a:r>
              <a:rPr sz="3200" spc="1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16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police</a:t>
            </a:r>
            <a:r>
              <a:rPr sz="3200" spc="1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officers</a:t>
            </a:r>
            <a:r>
              <a:rPr sz="3200" spc="155" dirty="0">
                <a:latin typeface="Calibri"/>
                <a:cs typeface="Calibri"/>
              </a:rPr>
              <a:t>  </a:t>
            </a:r>
            <a:r>
              <a:rPr sz="3200" spc="-20" dirty="0">
                <a:latin typeface="Calibri"/>
                <a:cs typeface="Calibri"/>
              </a:rPr>
              <a:t>hold </a:t>
            </a:r>
            <a:r>
              <a:rPr sz="3200" dirty="0">
                <a:latin typeface="Calibri"/>
                <a:cs typeface="Calibri"/>
              </a:rPr>
              <a:t>some</a:t>
            </a:r>
            <a:r>
              <a:rPr sz="3200" spc="56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stereotypes</a:t>
            </a:r>
            <a:r>
              <a:rPr sz="3200" spc="5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about</a:t>
            </a:r>
            <a:r>
              <a:rPr sz="3200" spc="5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violence</a:t>
            </a:r>
            <a:r>
              <a:rPr sz="3200" spc="56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against women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5216" y="191846"/>
            <a:ext cx="643382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06220" marR="5080" indent="-1494155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Indifferent</a:t>
            </a:r>
            <a:r>
              <a:rPr sz="4000" spc="-150" dirty="0"/>
              <a:t> </a:t>
            </a:r>
            <a:r>
              <a:rPr sz="4000" spc="-10" dirty="0"/>
              <a:t>attitude/behaviour towards</a:t>
            </a:r>
            <a:r>
              <a:rPr sz="4000" spc="-185" dirty="0"/>
              <a:t> </a:t>
            </a:r>
            <a:r>
              <a:rPr sz="4000" spc="-10" dirty="0"/>
              <a:t>women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70990"/>
            <a:ext cx="8074659" cy="43059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indent="-342900" algn="just">
              <a:lnSpc>
                <a:spcPct val="90000"/>
              </a:lnSpc>
              <a:spcBef>
                <a:spcPts val="425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The</a:t>
            </a:r>
            <a:r>
              <a:rPr sz="2700" spc="3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general</a:t>
            </a:r>
            <a:r>
              <a:rPr sz="2700" spc="4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public</a:t>
            </a:r>
            <a:r>
              <a:rPr sz="2700" spc="4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including</a:t>
            </a:r>
            <a:r>
              <a:rPr sz="2700" spc="3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women</a:t>
            </a:r>
            <a:r>
              <a:rPr sz="2700" spc="4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come</a:t>
            </a:r>
            <a:r>
              <a:rPr sz="2700" spc="40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40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contact </a:t>
            </a:r>
            <a:r>
              <a:rPr sz="2700" dirty="0">
                <a:latin typeface="Calibri"/>
                <a:cs typeface="Calibri"/>
              </a:rPr>
              <a:t>with</a:t>
            </a:r>
            <a:r>
              <a:rPr sz="2700" spc="1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1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policemen</a:t>
            </a:r>
            <a:r>
              <a:rPr sz="2700" spc="1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primarily</a:t>
            </a:r>
            <a:r>
              <a:rPr sz="2700" spc="2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at</a:t>
            </a:r>
            <a:r>
              <a:rPr sz="2700" spc="1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1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police</a:t>
            </a:r>
            <a:r>
              <a:rPr sz="2700" spc="1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station</a:t>
            </a:r>
            <a:r>
              <a:rPr sz="2700" spc="18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and </a:t>
            </a:r>
            <a:r>
              <a:rPr sz="2700" dirty="0">
                <a:latin typeface="Calibri"/>
                <a:cs typeface="Calibri"/>
              </a:rPr>
              <a:t>lower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levels.</a:t>
            </a:r>
            <a:endParaRPr sz="27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645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Generally</a:t>
            </a:r>
            <a:r>
              <a:rPr sz="2700" spc="50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speaking,</a:t>
            </a:r>
            <a:r>
              <a:rPr sz="2700" spc="4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5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main</a:t>
            </a:r>
            <a:r>
              <a:rPr sz="2700" spc="50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problems</a:t>
            </a:r>
            <a:r>
              <a:rPr sz="2700" spc="5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faced</a:t>
            </a:r>
            <a:r>
              <a:rPr sz="2700" spc="509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49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the </a:t>
            </a:r>
            <a:r>
              <a:rPr sz="2700" dirty="0">
                <a:latin typeface="Calibri"/>
                <a:cs typeface="Calibri"/>
              </a:rPr>
              <a:t>women</a:t>
            </a:r>
            <a:r>
              <a:rPr sz="2700" spc="1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are</a:t>
            </a:r>
            <a:r>
              <a:rPr sz="2700" spc="1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indifferent</a:t>
            </a:r>
            <a:r>
              <a:rPr sz="2700" spc="1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1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rude</a:t>
            </a:r>
            <a:r>
              <a:rPr sz="2700" spc="1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behaviour</a:t>
            </a:r>
            <a:r>
              <a:rPr sz="2700" spc="1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165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the </a:t>
            </a:r>
            <a:r>
              <a:rPr sz="2700" dirty="0">
                <a:latin typeface="Calibri"/>
                <a:cs typeface="Calibri"/>
              </a:rPr>
              <a:t>policemen,</a:t>
            </a:r>
            <a:r>
              <a:rPr sz="2700" spc="3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their</a:t>
            </a:r>
            <a:r>
              <a:rPr sz="2700" spc="3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unhelpful</a:t>
            </a:r>
            <a:r>
              <a:rPr sz="2700" spc="3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attitude</a:t>
            </a:r>
            <a:r>
              <a:rPr sz="2700" spc="3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3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reluctance</a:t>
            </a:r>
            <a:r>
              <a:rPr sz="2700" spc="33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to </a:t>
            </a:r>
            <a:r>
              <a:rPr sz="2700" dirty="0">
                <a:latin typeface="Calibri"/>
                <a:cs typeface="Calibri"/>
              </a:rPr>
              <a:t>register</a:t>
            </a:r>
            <a:r>
              <a:rPr sz="2700" spc="9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crime</a:t>
            </a:r>
            <a:r>
              <a:rPr sz="2700" spc="9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on</a:t>
            </a:r>
            <a:r>
              <a:rPr sz="2700" spc="8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their</a:t>
            </a:r>
            <a:r>
              <a:rPr sz="2700" spc="9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complaints</a:t>
            </a:r>
            <a:r>
              <a:rPr sz="2700" spc="9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8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lack</a:t>
            </a:r>
            <a:r>
              <a:rPr sz="2700" spc="9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90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any </a:t>
            </a:r>
            <a:r>
              <a:rPr sz="2700" dirty="0">
                <a:latin typeface="Calibri"/>
                <a:cs typeface="Calibri"/>
              </a:rPr>
              <a:t>promptitude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on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their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part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redress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their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grievances.</a:t>
            </a:r>
            <a:endParaRPr sz="2700">
              <a:latin typeface="Calibri"/>
              <a:cs typeface="Calibri"/>
            </a:endParaRPr>
          </a:p>
          <a:p>
            <a:pPr marL="355600" marR="6985" indent="-342900" algn="just">
              <a:lnSpc>
                <a:spcPct val="9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Most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them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even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demand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bribe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for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taking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any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action. </a:t>
            </a:r>
            <a:r>
              <a:rPr sz="2700" dirty="0">
                <a:latin typeface="Calibri"/>
                <a:cs typeface="Calibri"/>
              </a:rPr>
              <a:t>There</a:t>
            </a:r>
            <a:r>
              <a:rPr sz="2700" spc="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are</a:t>
            </a:r>
            <a:r>
              <a:rPr sz="2700" spc="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also</a:t>
            </a:r>
            <a:r>
              <a:rPr sz="2700" spc="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large</a:t>
            </a:r>
            <a:r>
              <a:rPr sz="2700" spc="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scale</a:t>
            </a:r>
            <a:r>
              <a:rPr sz="2700" spc="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complaints</a:t>
            </a:r>
            <a:r>
              <a:rPr sz="2700" spc="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molestation</a:t>
            </a:r>
            <a:r>
              <a:rPr sz="2700" spc="8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of </a:t>
            </a:r>
            <a:r>
              <a:rPr sz="2700" dirty="0">
                <a:latin typeface="Calibri"/>
                <a:cs typeface="Calibri"/>
              </a:rPr>
              <a:t>women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policemen.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1610" y="191846"/>
            <a:ext cx="6642734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00455" marR="5080" indent="-108839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Some</a:t>
            </a:r>
            <a:r>
              <a:rPr sz="4000" spc="-105" dirty="0"/>
              <a:t> </a:t>
            </a:r>
            <a:r>
              <a:rPr sz="4000" spc="-10" dirty="0"/>
              <a:t>Stereotypes</a:t>
            </a:r>
            <a:r>
              <a:rPr sz="4000" spc="-70" dirty="0"/>
              <a:t> </a:t>
            </a:r>
            <a:r>
              <a:rPr sz="4000" dirty="0"/>
              <a:t>about</a:t>
            </a:r>
            <a:r>
              <a:rPr sz="4000" spc="-90" dirty="0"/>
              <a:t> </a:t>
            </a:r>
            <a:r>
              <a:rPr sz="4000" spc="-10" dirty="0"/>
              <a:t>sexual violence/harassment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45081"/>
            <a:ext cx="8072755" cy="41408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Rape</a:t>
            </a:r>
            <a:r>
              <a:rPr sz="2500" spc="6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60" dirty="0">
                <a:latin typeface="Calibri"/>
                <a:cs typeface="Calibri"/>
              </a:rPr>
              <a:t>  </a:t>
            </a:r>
            <a:r>
              <a:rPr sz="2500" spc="-10" dirty="0">
                <a:latin typeface="Calibri"/>
                <a:cs typeface="Calibri"/>
              </a:rPr>
              <a:t>victim-</a:t>
            </a:r>
            <a:r>
              <a:rPr sz="2500" dirty="0">
                <a:latin typeface="Calibri"/>
                <a:cs typeface="Calibri"/>
              </a:rPr>
              <a:t>precipitated.</a:t>
            </a:r>
            <a:r>
              <a:rPr sz="2500" spc="6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Women</a:t>
            </a:r>
            <a:r>
              <a:rPr sz="2500" spc="6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ask</a:t>
            </a:r>
            <a:r>
              <a:rPr sz="2500" spc="6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for</a:t>
            </a:r>
            <a:r>
              <a:rPr sz="2500" spc="65" dirty="0">
                <a:latin typeface="Calibri"/>
                <a:cs typeface="Calibri"/>
              </a:rPr>
              <a:t>  </a:t>
            </a:r>
            <a:r>
              <a:rPr sz="2500" spc="-10" dirty="0">
                <a:latin typeface="Calibri"/>
                <a:cs typeface="Calibri"/>
              </a:rPr>
              <a:t>rape/sexual </a:t>
            </a:r>
            <a:r>
              <a:rPr sz="2500" dirty="0">
                <a:latin typeface="Calibri"/>
                <a:cs typeface="Calibri"/>
              </a:rPr>
              <a:t>violence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by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provocative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mode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dress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behaviour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or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by </a:t>
            </a:r>
            <a:r>
              <a:rPr sz="2500" dirty="0">
                <a:latin typeface="Calibri"/>
                <a:cs typeface="Calibri"/>
              </a:rPr>
              <a:t>going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out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after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dark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or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going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shady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lonely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places.</a:t>
            </a:r>
            <a:endParaRPr sz="250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Women</a:t>
            </a:r>
            <a:r>
              <a:rPr sz="2500" spc="7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subconsciously</a:t>
            </a:r>
            <a:r>
              <a:rPr sz="2500" spc="7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desire</a:t>
            </a:r>
            <a:r>
              <a:rPr sz="2500" spc="8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rape</a:t>
            </a:r>
            <a:r>
              <a:rPr sz="2500" spc="7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7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‘cry</a:t>
            </a:r>
            <a:r>
              <a:rPr sz="2500" spc="7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rape’</a:t>
            </a:r>
            <a:r>
              <a:rPr sz="2500" spc="75" dirty="0">
                <a:latin typeface="Calibri"/>
                <a:cs typeface="Calibri"/>
              </a:rPr>
              <a:t>  </a:t>
            </a:r>
            <a:r>
              <a:rPr sz="2500" spc="-20" dirty="0">
                <a:latin typeface="Calibri"/>
                <a:cs typeface="Calibri"/>
              </a:rPr>
              <a:t>only </a:t>
            </a:r>
            <a:r>
              <a:rPr sz="2500" dirty="0">
                <a:latin typeface="Calibri"/>
                <a:cs typeface="Calibri"/>
              </a:rPr>
              <a:t>when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they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are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caught.</a:t>
            </a:r>
            <a:endParaRPr sz="2500">
              <a:latin typeface="Calibri"/>
              <a:cs typeface="Calibri"/>
            </a:endParaRPr>
          </a:p>
          <a:p>
            <a:pPr marL="356870" indent="-344170" algn="just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Rape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cannot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occur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if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woman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resists.</a:t>
            </a:r>
            <a:endParaRPr sz="2500">
              <a:latin typeface="Calibri"/>
              <a:cs typeface="Calibri"/>
            </a:endParaRPr>
          </a:p>
          <a:p>
            <a:pPr marL="355600" marR="5715" indent="-342900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</a:tabLst>
            </a:pPr>
            <a:r>
              <a:rPr sz="2500" spc="-10" dirty="0">
                <a:latin typeface="Calibri"/>
                <a:cs typeface="Calibri"/>
              </a:rPr>
              <a:t>Women’s</a:t>
            </a:r>
            <a:r>
              <a:rPr sz="2500" spc="2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place</a:t>
            </a:r>
            <a:r>
              <a:rPr sz="2500" spc="2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2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at</a:t>
            </a:r>
            <a:r>
              <a:rPr sz="2500" spc="2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home.</a:t>
            </a:r>
            <a:r>
              <a:rPr sz="2500" spc="2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If</a:t>
            </a:r>
            <a:r>
              <a:rPr sz="2500" spc="2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they</a:t>
            </a:r>
            <a:r>
              <a:rPr sz="2500" spc="2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go</a:t>
            </a:r>
            <a:r>
              <a:rPr sz="2500" spc="2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out,</a:t>
            </a:r>
            <a:r>
              <a:rPr sz="2500" spc="2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they</a:t>
            </a:r>
            <a:r>
              <a:rPr sz="2500" spc="2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must</a:t>
            </a:r>
            <a:r>
              <a:rPr sz="2500" spc="22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take </a:t>
            </a:r>
            <a:r>
              <a:rPr sz="2500" dirty="0">
                <a:latin typeface="Calibri"/>
                <a:cs typeface="Calibri"/>
              </a:rPr>
              <a:t>what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comes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their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way.</a:t>
            </a:r>
            <a:endParaRPr sz="2500">
              <a:latin typeface="Calibri"/>
              <a:cs typeface="Calibri"/>
            </a:endParaRPr>
          </a:p>
          <a:p>
            <a:pPr marL="355600" marR="7620" indent="-342900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Sexual</a:t>
            </a:r>
            <a:r>
              <a:rPr sz="2500" spc="3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harassment</a:t>
            </a:r>
            <a:r>
              <a:rPr sz="2500" spc="3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at</a:t>
            </a:r>
            <a:r>
              <a:rPr sz="2500" spc="3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work</a:t>
            </a:r>
            <a:r>
              <a:rPr sz="2500" spc="3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place</a:t>
            </a:r>
            <a:r>
              <a:rPr sz="2500" spc="3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31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eve-</a:t>
            </a:r>
            <a:r>
              <a:rPr sz="2500" dirty="0">
                <a:latin typeface="Calibri"/>
                <a:cs typeface="Calibri"/>
              </a:rPr>
              <a:t>teasing</a:t>
            </a:r>
            <a:r>
              <a:rPr sz="2500" spc="3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are</a:t>
            </a:r>
            <a:r>
              <a:rPr sz="2500" spc="32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fun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women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enjoy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it.</a:t>
            </a:r>
            <a:endParaRPr sz="250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Male</a:t>
            </a:r>
            <a:r>
              <a:rPr sz="2500" spc="2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sexuality</a:t>
            </a:r>
            <a:r>
              <a:rPr sz="2500" spc="2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229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</a:t>
            </a:r>
            <a:r>
              <a:rPr sz="2500" spc="229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uncontrollable</a:t>
            </a:r>
            <a:r>
              <a:rPr sz="2500" spc="2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force.</a:t>
            </a:r>
            <a:r>
              <a:rPr sz="2500" spc="2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</a:t>
            </a:r>
            <a:r>
              <a:rPr sz="2500" spc="229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omen</a:t>
            </a:r>
            <a:r>
              <a:rPr sz="2500" spc="2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should </a:t>
            </a:r>
            <a:r>
              <a:rPr sz="2500" dirty="0">
                <a:latin typeface="Calibri"/>
                <a:cs typeface="Calibri"/>
              </a:rPr>
              <a:t>not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arouse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it.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958850">
              <a:lnSpc>
                <a:spcPct val="100000"/>
              </a:lnSpc>
              <a:spcBef>
                <a:spcPts val="105"/>
              </a:spcBef>
            </a:pPr>
            <a:r>
              <a:rPr dirty="0"/>
              <a:t>Standard</a:t>
            </a:r>
            <a:r>
              <a:rPr spc="-85" dirty="0"/>
              <a:t> </a:t>
            </a:r>
            <a:r>
              <a:rPr dirty="0"/>
              <a:t>police</a:t>
            </a:r>
            <a:r>
              <a:rPr spc="-110" dirty="0"/>
              <a:t> </a:t>
            </a:r>
            <a:r>
              <a:rPr spc="-10" dirty="0"/>
              <a:t>response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18590"/>
            <a:ext cx="29006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1495425" algn="l"/>
              </a:tabLst>
            </a:pPr>
            <a:r>
              <a:rPr sz="2700" spc="-10" dirty="0">
                <a:latin typeface="Calibri"/>
                <a:cs typeface="Calibri"/>
              </a:rPr>
              <a:t>Initial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complaint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1788921"/>
            <a:ext cx="722503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63445" algn="l"/>
                <a:tab pos="2972435" algn="l"/>
                <a:tab pos="3855085" algn="l"/>
                <a:tab pos="4234815" algn="l"/>
                <a:tab pos="5193030" algn="l"/>
                <a:tab pos="6912609" algn="l"/>
              </a:tabLst>
            </a:pPr>
            <a:r>
              <a:rPr sz="2700" spc="-10" dirty="0">
                <a:latin typeface="Calibri"/>
                <a:cs typeface="Calibri"/>
              </a:rPr>
              <a:t>contemplated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0" dirty="0">
                <a:latin typeface="Calibri"/>
                <a:cs typeface="Calibri"/>
              </a:rPr>
              <a:t>only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after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50" dirty="0">
                <a:latin typeface="Calibri"/>
                <a:cs typeface="Calibri"/>
              </a:rPr>
              <a:t>a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value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judgement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5" dirty="0">
                <a:latin typeface="Calibri"/>
                <a:cs typeface="Calibri"/>
              </a:rPr>
              <a:t>as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68978" y="1418590"/>
            <a:ext cx="4841240" cy="807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080"/>
              </a:lnSpc>
              <a:spcBef>
                <a:spcPts val="100"/>
              </a:spcBef>
              <a:tabLst>
                <a:tab pos="569595" algn="l"/>
                <a:tab pos="2499360" algn="l"/>
                <a:tab pos="3380740" algn="l"/>
                <a:tab pos="4601210" algn="l"/>
              </a:tabLst>
            </a:pPr>
            <a:r>
              <a:rPr sz="2700" spc="-25" dirty="0">
                <a:latin typeface="Calibri"/>
                <a:cs typeface="Calibri"/>
              </a:rPr>
              <a:t>is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disbelieved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5" dirty="0">
                <a:latin typeface="Calibri"/>
                <a:cs typeface="Calibri"/>
              </a:rPr>
              <a:t>and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action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5" dirty="0">
                <a:latin typeface="Calibri"/>
                <a:cs typeface="Calibri"/>
              </a:rPr>
              <a:t>is</a:t>
            </a:r>
            <a:endParaRPr sz="2700">
              <a:latin typeface="Calibri"/>
              <a:cs typeface="Calibri"/>
            </a:endParaRPr>
          </a:p>
          <a:p>
            <a:pPr marR="9525" algn="r">
              <a:lnSpc>
                <a:spcPts val="3080"/>
              </a:lnSpc>
            </a:pPr>
            <a:r>
              <a:rPr sz="2700" spc="-25" dirty="0">
                <a:latin typeface="Calibri"/>
                <a:cs typeface="Calibri"/>
              </a:rPr>
              <a:t>to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159634"/>
            <a:ext cx="8074659" cy="372935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080">
              <a:lnSpc>
                <a:spcPts val="2920"/>
              </a:lnSpc>
              <a:spcBef>
                <a:spcPts val="459"/>
              </a:spcBef>
            </a:pPr>
            <a:r>
              <a:rPr sz="2700" dirty="0">
                <a:latin typeface="Calibri"/>
                <a:cs typeface="Calibri"/>
              </a:rPr>
              <a:t>whether</a:t>
            </a:r>
            <a:r>
              <a:rPr sz="2700" spc="1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1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woman</a:t>
            </a:r>
            <a:r>
              <a:rPr sz="2700" spc="1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1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deserving</a:t>
            </a:r>
            <a:r>
              <a:rPr sz="2700" spc="1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1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appropriate</a:t>
            </a:r>
            <a:r>
              <a:rPr sz="2700" spc="1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police response.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Victim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discouraged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from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pursuing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complaint.</a:t>
            </a:r>
            <a:endParaRPr sz="2700">
              <a:latin typeface="Calibri"/>
              <a:cs typeface="Calibri"/>
            </a:endParaRPr>
          </a:p>
          <a:p>
            <a:pPr marL="355600" marR="7620" indent="-342900">
              <a:lnSpc>
                <a:spcPts val="2920"/>
              </a:lnSpc>
              <a:spcBef>
                <a:spcPts val="690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Intensive</a:t>
            </a:r>
            <a:r>
              <a:rPr sz="2700" spc="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bullying,</a:t>
            </a:r>
            <a:r>
              <a:rPr sz="2700" spc="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callous</a:t>
            </a:r>
            <a:r>
              <a:rPr sz="2700" spc="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interrogation</a:t>
            </a:r>
            <a:r>
              <a:rPr sz="2700" spc="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aggressive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sexist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questioning.</a:t>
            </a:r>
            <a:endParaRPr sz="2700">
              <a:latin typeface="Calibri"/>
              <a:cs typeface="Calibri"/>
            </a:endParaRPr>
          </a:p>
          <a:p>
            <a:pPr marL="355600" marR="5715" indent="-342900">
              <a:lnSpc>
                <a:spcPts val="2920"/>
              </a:lnSpc>
              <a:spcBef>
                <a:spcPts val="640"/>
              </a:spcBef>
              <a:buFont typeface="Arial MT"/>
              <a:buChar char="•"/>
              <a:tabLst>
                <a:tab pos="355600" algn="l"/>
                <a:tab pos="1684655" algn="l"/>
                <a:tab pos="3626485" algn="l"/>
                <a:tab pos="4062095" algn="l"/>
                <a:tab pos="5370195" algn="l"/>
                <a:tab pos="6115685" algn="l"/>
                <a:tab pos="7801609" algn="l"/>
              </a:tabLst>
            </a:pPr>
            <a:r>
              <a:rPr sz="2700" spc="-10" dirty="0">
                <a:latin typeface="Calibri"/>
                <a:cs typeface="Calibri"/>
              </a:rPr>
              <a:t>Medical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examination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35" dirty="0">
                <a:latin typeface="Calibri"/>
                <a:cs typeface="Calibri"/>
              </a:rPr>
              <a:t>is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delayed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5" dirty="0">
                <a:latin typeface="Calibri"/>
                <a:cs typeface="Calibri"/>
              </a:rPr>
              <a:t>and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conducted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5" dirty="0">
                <a:latin typeface="Calibri"/>
                <a:cs typeface="Calibri"/>
              </a:rPr>
              <a:t>in </a:t>
            </a:r>
            <a:r>
              <a:rPr sz="2700" dirty="0">
                <a:latin typeface="Calibri"/>
                <a:cs typeface="Calibri"/>
              </a:rPr>
              <a:t>unpleasant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threatening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surroundings.</a:t>
            </a:r>
            <a:endParaRPr sz="2700">
              <a:latin typeface="Calibri"/>
              <a:cs typeface="Calibri"/>
            </a:endParaRPr>
          </a:p>
          <a:p>
            <a:pPr marL="355600" marR="5080" indent="-342900">
              <a:lnSpc>
                <a:spcPts val="2920"/>
              </a:lnSpc>
              <a:spcBef>
                <a:spcPts val="640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Victim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not</a:t>
            </a:r>
            <a:r>
              <a:rPr sz="2700" spc="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supplied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with</a:t>
            </a:r>
            <a:r>
              <a:rPr sz="2700" spc="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basic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information</a:t>
            </a:r>
            <a:r>
              <a:rPr sz="2700" spc="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about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her </a:t>
            </a:r>
            <a:r>
              <a:rPr sz="2700" dirty="0">
                <a:latin typeface="Calibri"/>
                <a:cs typeface="Calibri"/>
              </a:rPr>
              <a:t>legitimate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rights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support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services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available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her.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34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Stereotypes</a:t>
            </a:r>
            <a:r>
              <a:rPr sz="3600" spc="-145" dirty="0"/>
              <a:t> </a:t>
            </a:r>
            <a:r>
              <a:rPr sz="3600" spc="-10" dirty="0"/>
              <a:t>governing</a:t>
            </a:r>
            <a:r>
              <a:rPr sz="3600" spc="-114" dirty="0"/>
              <a:t> </a:t>
            </a:r>
            <a:r>
              <a:rPr sz="3600" dirty="0"/>
              <a:t>domestic</a:t>
            </a:r>
            <a:r>
              <a:rPr sz="3600" spc="-145" dirty="0"/>
              <a:t> </a:t>
            </a:r>
            <a:r>
              <a:rPr sz="3600" spc="-10" dirty="0"/>
              <a:t>violence</a:t>
            </a:r>
            <a:endParaRPr sz="36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79439" rIns="0" bIns="0" rtlCol="0">
            <a:spAutoFit/>
          </a:bodyPr>
          <a:lstStyle/>
          <a:p>
            <a:pPr marL="355600" marR="698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1496695" algn="l"/>
                <a:tab pos="1875155" algn="l"/>
                <a:tab pos="2200910" algn="l"/>
                <a:tab pos="3418840" algn="l"/>
                <a:tab pos="4382770" algn="l"/>
                <a:tab pos="5502910" algn="l"/>
                <a:tab pos="6337935" algn="l"/>
                <a:tab pos="7214234" algn="l"/>
              </a:tabLst>
            </a:pPr>
            <a:r>
              <a:rPr sz="3000" spc="-10" dirty="0"/>
              <a:t>Family</a:t>
            </a:r>
            <a:r>
              <a:rPr sz="3000" dirty="0"/>
              <a:t>	</a:t>
            </a:r>
            <a:r>
              <a:rPr sz="3000" spc="-25" dirty="0"/>
              <a:t>is</a:t>
            </a:r>
            <a:r>
              <a:rPr sz="3000" dirty="0"/>
              <a:t>	</a:t>
            </a:r>
            <a:r>
              <a:rPr sz="3000" spc="-50" dirty="0"/>
              <a:t>a</a:t>
            </a:r>
            <a:r>
              <a:rPr sz="3000" dirty="0"/>
              <a:t>	</a:t>
            </a:r>
            <a:r>
              <a:rPr sz="3000" spc="-10" dirty="0"/>
              <a:t>private</a:t>
            </a:r>
            <a:r>
              <a:rPr sz="3000" dirty="0"/>
              <a:t>	</a:t>
            </a:r>
            <a:r>
              <a:rPr sz="3000" spc="-10" dirty="0"/>
              <a:t>place</a:t>
            </a:r>
            <a:r>
              <a:rPr sz="3000" dirty="0"/>
              <a:t>	</a:t>
            </a:r>
            <a:r>
              <a:rPr sz="3000" spc="-10" dirty="0"/>
              <a:t>where</a:t>
            </a:r>
            <a:r>
              <a:rPr sz="3000" dirty="0"/>
              <a:t>	</a:t>
            </a:r>
            <a:r>
              <a:rPr sz="3000" spc="-25" dirty="0"/>
              <a:t>men</a:t>
            </a:r>
            <a:r>
              <a:rPr sz="3000" dirty="0"/>
              <a:t>	</a:t>
            </a:r>
            <a:r>
              <a:rPr sz="3000" spc="-20" dirty="0"/>
              <a:t>have</a:t>
            </a:r>
            <a:r>
              <a:rPr sz="3000" dirty="0"/>
              <a:t>	</a:t>
            </a:r>
            <a:r>
              <a:rPr sz="3000" spc="-20" dirty="0"/>
              <a:t>some </a:t>
            </a:r>
            <a:r>
              <a:rPr sz="3000" dirty="0"/>
              <a:t>legitimate</a:t>
            </a:r>
            <a:r>
              <a:rPr sz="3000" spc="-150" dirty="0"/>
              <a:t> </a:t>
            </a:r>
            <a:r>
              <a:rPr sz="3000" spc="-10" dirty="0"/>
              <a:t>rights.</a:t>
            </a:r>
            <a:endParaRPr sz="3000"/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/>
              <a:t>Husband</a:t>
            </a:r>
            <a:r>
              <a:rPr sz="3000" spc="-55" dirty="0"/>
              <a:t> </a:t>
            </a:r>
            <a:r>
              <a:rPr sz="3000" dirty="0"/>
              <a:t>has</a:t>
            </a:r>
            <a:r>
              <a:rPr sz="3000" spc="-65" dirty="0"/>
              <a:t> </a:t>
            </a:r>
            <a:r>
              <a:rPr sz="3000" dirty="0"/>
              <a:t>a</a:t>
            </a:r>
            <a:r>
              <a:rPr sz="3000" spc="-65" dirty="0"/>
              <a:t> </a:t>
            </a:r>
            <a:r>
              <a:rPr sz="3000" dirty="0"/>
              <a:t>marital</a:t>
            </a:r>
            <a:r>
              <a:rPr sz="3000" spc="-55" dirty="0"/>
              <a:t> </a:t>
            </a:r>
            <a:r>
              <a:rPr sz="3000" dirty="0"/>
              <a:t>right</a:t>
            </a:r>
            <a:r>
              <a:rPr sz="3000" spc="-55" dirty="0"/>
              <a:t> </a:t>
            </a:r>
            <a:r>
              <a:rPr sz="3000" dirty="0"/>
              <a:t>to</a:t>
            </a:r>
            <a:r>
              <a:rPr sz="3000" spc="-80" dirty="0"/>
              <a:t> </a:t>
            </a:r>
            <a:r>
              <a:rPr sz="3000" dirty="0"/>
              <a:t>discipline</a:t>
            </a:r>
            <a:r>
              <a:rPr sz="3000" spc="-70" dirty="0"/>
              <a:t> </a:t>
            </a:r>
            <a:r>
              <a:rPr sz="3000" dirty="0"/>
              <a:t>his</a:t>
            </a:r>
            <a:r>
              <a:rPr sz="3000" spc="-50" dirty="0"/>
              <a:t> </a:t>
            </a:r>
            <a:r>
              <a:rPr sz="3000" spc="-10" dirty="0"/>
              <a:t>wife.</a:t>
            </a:r>
            <a:endParaRPr sz="3000"/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spc="-10" dirty="0"/>
              <a:t>Women</a:t>
            </a:r>
            <a:r>
              <a:rPr sz="3000" spc="-70" dirty="0"/>
              <a:t> </a:t>
            </a:r>
            <a:r>
              <a:rPr sz="3000" dirty="0"/>
              <a:t>are</a:t>
            </a:r>
            <a:r>
              <a:rPr sz="3000" spc="-85" dirty="0"/>
              <a:t> </a:t>
            </a:r>
            <a:r>
              <a:rPr sz="3000" dirty="0"/>
              <a:t>irrational,</a:t>
            </a:r>
            <a:r>
              <a:rPr sz="3000" spc="-75" dirty="0"/>
              <a:t> </a:t>
            </a:r>
            <a:r>
              <a:rPr sz="3000" dirty="0"/>
              <a:t>nagging</a:t>
            </a:r>
            <a:r>
              <a:rPr sz="3000" spc="-85" dirty="0"/>
              <a:t> </a:t>
            </a:r>
            <a:r>
              <a:rPr sz="3000" dirty="0"/>
              <a:t>and</a:t>
            </a:r>
            <a:r>
              <a:rPr sz="3000" spc="-70" dirty="0"/>
              <a:t> </a:t>
            </a:r>
            <a:r>
              <a:rPr sz="3000" spc="-20" dirty="0"/>
              <a:t>provoke</a:t>
            </a:r>
            <a:r>
              <a:rPr sz="3000" spc="-90" dirty="0"/>
              <a:t> </a:t>
            </a:r>
            <a:r>
              <a:rPr sz="3000" spc="-20" dirty="0"/>
              <a:t>men.</a:t>
            </a:r>
            <a:endParaRPr sz="3000"/>
          </a:p>
          <a:p>
            <a:pPr marL="355600" marR="7620" indent="-342900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55600" algn="l"/>
                <a:tab pos="1277620" algn="l"/>
                <a:tab pos="2002789" algn="l"/>
                <a:tab pos="6438900" algn="l"/>
                <a:tab pos="7559040" algn="l"/>
              </a:tabLst>
            </a:pPr>
            <a:r>
              <a:rPr sz="3000" spc="-20" dirty="0"/>
              <a:t>Only</a:t>
            </a:r>
            <a:r>
              <a:rPr sz="3000" dirty="0"/>
              <a:t>	</a:t>
            </a:r>
            <a:r>
              <a:rPr sz="3000" spc="-25" dirty="0"/>
              <a:t>the</a:t>
            </a:r>
            <a:r>
              <a:rPr sz="3000" dirty="0"/>
              <a:t>	</a:t>
            </a:r>
            <a:r>
              <a:rPr sz="3000" spc="-10" dirty="0"/>
              <a:t>poor/uneducated/alcoholic</a:t>
            </a:r>
            <a:r>
              <a:rPr sz="3000" dirty="0"/>
              <a:t>	</a:t>
            </a:r>
            <a:r>
              <a:rPr sz="3000" spc="-10" dirty="0"/>
              <a:t>males</a:t>
            </a:r>
            <a:r>
              <a:rPr sz="3000" dirty="0"/>
              <a:t>	</a:t>
            </a:r>
            <a:r>
              <a:rPr sz="3000" spc="-35" dirty="0"/>
              <a:t>are </a:t>
            </a:r>
            <a:r>
              <a:rPr sz="3000" dirty="0"/>
              <a:t>violent</a:t>
            </a:r>
            <a:r>
              <a:rPr sz="3000" spc="-75" dirty="0"/>
              <a:t> </a:t>
            </a:r>
            <a:r>
              <a:rPr sz="3000" spc="-10" dirty="0"/>
              <a:t>towards</a:t>
            </a:r>
            <a:r>
              <a:rPr sz="3000" spc="-75" dirty="0"/>
              <a:t> </a:t>
            </a:r>
            <a:r>
              <a:rPr sz="3000" dirty="0"/>
              <a:t>their</a:t>
            </a:r>
            <a:r>
              <a:rPr sz="3000" spc="-85" dirty="0"/>
              <a:t> </a:t>
            </a:r>
            <a:r>
              <a:rPr sz="3000" spc="-10" dirty="0"/>
              <a:t>wives.</a:t>
            </a:r>
            <a:endParaRPr sz="3000"/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  <a:tab pos="1823085" algn="l"/>
                <a:tab pos="2745740" algn="l"/>
                <a:tab pos="4132579" algn="l"/>
                <a:tab pos="5129530" algn="l"/>
                <a:tab pos="6740525" algn="l"/>
                <a:tab pos="7743190" algn="l"/>
              </a:tabLst>
            </a:pPr>
            <a:r>
              <a:rPr sz="3000" spc="-10" dirty="0"/>
              <a:t>Women</a:t>
            </a:r>
            <a:r>
              <a:rPr sz="3000" dirty="0"/>
              <a:t>	</a:t>
            </a:r>
            <a:r>
              <a:rPr sz="3000" spc="-25" dirty="0"/>
              <a:t>who</a:t>
            </a:r>
            <a:r>
              <a:rPr sz="3000" dirty="0"/>
              <a:t>	</a:t>
            </a:r>
            <a:r>
              <a:rPr sz="3000" spc="-10" dirty="0"/>
              <a:t>deviate</a:t>
            </a:r>
            <a:r>
              <a:rPr sz="3000" dirty="0"/>
              <a:t>	</a:t>
            </a:r>
            <a:r>
              <a:rPr sz="3000" spc="-20" dirty="0"/>
              <a:t>from</a:t>
            </a:r>
            <a:r>
              <a:rPr sz="3000" dirty="0"/>
              <a:t>	</a:t>
            </a:r>
            <a:r>
              <a:rPr sz="3000" spc="-10" dirty="0"/>
              <a:t>feminine</a:t>
            </a:r>
            <a:r>
              <a:rPr sz="3000" dirty="0"/>
              <a:t>	</a:t>
            </a:r>
            <a:r>
              <a:rPr sz="3000" spc="-10" dirty="0"/>
              <a:t>roles</a:t>
            </a:r>
            <a:r>
              <a:rPr sz="3000" dirty="0"/>
              <a:t>	</a:t>
            </a:r>
            <a:r>
              <a:rPr sz="3000" spc="-25" dirty="0"/>
              <a:t>of </a:t>
            </a:r>
            <a:r>
              <a:rPr sz="3000" dirty="0"/>
              <a:t>mother</a:t>
            </a:r>
            <a:r>
              <a:rPr sz="3000" spc="-80" dirty="0"/>
              <a:t> </a:t>
            </a:r>
            <a:r>
              <a:rPr sz="3000" dirty="0"/>
              <a:t>and</a:t>
            </a:r>
            <a:r>
              <a:rPr sz="3000" spc="-90" dirty="0"/>
              <a:t> </a:t>
            </a:r>
            <a:r>
              <a:rPr sz="3000" dirty="0"/>
              <a:t>wife</a:t>
            </a:r>
            <a:r>
              <a:rPr sz="3000" spc="-80" dirty="0"/>
              <a:t> </a:t>
            </a:r>
            <a:r>
              <a:rPr sz="3000" spc="-10" dirty="0"/>
              <a:t>warrant</a:t>
            </a:r>
            <a:r>
              <a:rPr sz="3000" spc="-85" dirty="0"/>
              <a:t> </a:t>
            </a:r>
            <a:r>
              <a:rPr sz="3000" spc="-10" dirty="0"/>
              <a:t>discipline.</a:t>
            </a:r>
            <a:endParaRPr sz="30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906780">
              <a:lnSpc>
                <a:spcPct val="100000"/>
              </a:lnSpc>
              <a:spcBef>
                <a:spcPts val="105"/>
              </a:spcBef>
            </a:pPr>
            <a:r>
              <a:rPr dirty="0"/>
              <a:t>Standard</a:t>
            </a:r>
            <a:r>
              <a:rPr spc="-125" dirty="0"/>
              <a:t> </a:t>
            </a:r>
            <a:r>
              <a:rPr dirty="0"/>
              <a:t>Police</a:t>
            </a:r>
            <a:r>
              <a:rPr spc="-140" dirty="0"/>
              <a:t> </a:t>
            </a:r>
            <a:r>
              <a:rPr spc="-10" dirty="0"/>
              <a:t>Response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27149"/>
            <a:ext cx="8074025" cy="4518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sz="2200" spc="-10" dirty="0">
                <a:latin typeface="Calibri"/>
                <a:cs typeface="Calibri"/>
              </a:rPr>
              <a:t>Trivialisation</a:t>
            </a:r>
            <a:endParaRPr sz="2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200" spc="-20" dirty="0">
                <a:latin typeface="Calibri"/>
                <a:cs typeface="Calibri"/>
              </a:rPr>
              <a:t>De-</a:t>
            </a:r>
            <a:r>
              <a:rPr sz="2200" dirty="0">
                <a:latin typeface="Calibri"/>
                <a:cs typeface="Calibri"/>
              </a:rPr>
              <a:t>criminalization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illegitimization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domestic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violence.</a:t>
            </a:r>
            <a:endParaRPr sz="2200">
              <a:latin typeface="Calibri"/>
              <a:cs typeface="Calibri"/>
            </a:endParaRPr>
          </a:p>
          <a:p>
            <a:pPr marL="354965" indent="-342265">
              <a:lnSpc>
                <a:spcPts val="2375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2200" spc="-20" dirty="0">
                <a:latin typeface="Calibri"/>
                <a:cs typeface="Calibri"/>
              </a:rPr>
              <a:t>Non-</a:t>
            </a:r>
            <a:r>
              <a:rPr sz="2200" spc="-10" dirty="0">
                <a:latin typeface="Calibri"/>
                <a:cs typeface="Calibri"/>
              </a:rPr>
              <a:t>intervention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advising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victims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seek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remedies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civil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court.</a:t>
            </a:r>
            <a:endParaRPr sz="2200">
              <a:latin typeface="Calibri"/>
              <a:cs typeface="Calibri"/>
            </a:endParaRPr>
          </a:p>
          <a:p>
            <a:pPr marL="355600" marR="6350" indent="-342900">
              <a:lnSpc>
                <a:spcPct val="80000"/>
              </a:lnSpc>
              <a:spcBef>
                <a:spcPts val="525"/>
              </a:spcBef>
              <a:buFont typeface="Arial MT"/>
              <a:buChar char="•"/>
              <a:tabLst>
                <a:tab pos="355600" algn="l"/>
                <a:tab pos="1233170" algn="l"/>
                <a:tab pos="1641475" algn="l"/>
                <a:tab pos="3193415" algn="l"/>
                <a:tab pos="3786504" algn="l"/>
                <a:tab pos="4990465" algn="l"/>
                <a:tab pos="5581650" algn="l"/>
                <a:tab pos="6472555" algn="l"/>
                <a:tab pos="6952615" algn="l"/>
                <a:tab pos="7498080" algn="l"/>
              </a:tabLst>
            </a:pPr>
            <a:r>
              <a:rPr sz="2200" spc="-10" dirty="0">
                <a:latin typeface="Calibri"/>
                <a:cs typeface="Calibri"/>
              </a:rPr>
              <a:t>Acting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as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peacemaker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and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mediator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and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letting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off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the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0" dirty="0">
                <a:latin typeface="Calibri"/>
                <a:cs typeface="Calibri"/>
              </a:rPr>
              <a:t>male </a:t>
            </a:r>
            <a:r>
              <a:rPr sz="2200" spc="-10" dirty="0">
                <a:latin typeface="Calibri"/>
                <a:cs typeface="Calibri"/>
              </a:rPr>
              <a:t>offender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mild,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informal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threats</a:t>
            </a:r>
            <a:endParaRPr sz="2200">
              <a:latin typeface="Calibri"/>
              <a:cs typeface="Calibri"/>
            </a:endParaRPr>
          </a:p>
          <a:p>
            <a:pPr marL="354965" indent="-342265">
              <a:lnSpc>
                <a:spcPts val="2375"/>
              </a:lnSpc>
              <a:buFont typeface="Arial MT"/>
              <a:buChar char="•"/>
              <a:tabLst>
                <a:tab pos="354965" algn="l"/>
              </a:tabLst>
            </a:pPr>
            <a:r>
              <a:rPr sz="2200" dirty="0">
                <a:latin typeface="Calibri"/>
                <a:cs typeface="Calibri"/>
              </a:rPr>
              <a:t>Need</a:t>
            </a:r>
            <a:r>
              <a:rPr sz="2200" spc="1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for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police</a:t>
            </a:r>
            <a:r>
              <a:rPr sz="2200" spc="1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1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behave</a:t>
            </a:r>
            <a:r>
              <a:rPr sz="2200" spc="1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1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gender</a:t>
            </a:r>
            <a:r>
              <a:rPr sz="2200" spc="1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sensitive</a:t>
            </a:r>
            <a:r>
              <a:rPr sz="2200" spc="1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manner</a:t>
            </a:r>
            <a:r>
              <a:rPr sz="2200" spc="1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dealing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ts val="2375"/>
              </a:lnSpc>
            </a:pPr>
            <a:r>
              <a:rPr sz="2200" dirty="0">
                <a:latin typeface="Calibri"/>
                <a:cs typeface="Calibri"/>
              </a:rPr>
              <a:t>with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violence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against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women.</a:t>
            </a:r>
            <a:endParaRPr sz="2200">
              <a:latin typeface="Calibri"/>
              <a:cs typeface="Calibri"/>
            </a:endParaRPr>
          </a:p>
          <a:p>
            <a:pPr marL="355600" marR="6985" indent="-342900" algn="just">
              <a:lnSpc>
                <a:spcPts val="2110"/>
              </a:lnSpc>
              <a:spcBef>
                <a:spcPts val="515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Because</a:t>
            </a:r>
            <a:r>
              <a:rPr sz="2200" spc="3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3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3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several</a:t>
            </a:r>
            <a:r>
              <a:rPr sz="2200" spc="3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social</a:t>
            </a:r>
            <a:r>
              <a:rPr sz="2200" spc="3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factors,</a:t>
            </a:r>
            <a:r>
              <a:rPr sz="2200" spc="3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women</a:t>
            </a:r>
            <a:r>
              <a:rPr sz="2200" spc="3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3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more</a:t>
            </a:r>
            <a:r>
              <a:rPr sz="2200" spc="3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afraid</a:t>
            </a:r>
            <a:r>
              <a:rPr sz="2200" spc="35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crimes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than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fear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crime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extends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well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beyond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10" dirty="0">
                <a:latin typeface="Calibri"/>
                <a:cs typeface="Calibri"/>
              </a:rPr>
              <a:t> women </a:t>
            </a:r>
            <a:r>
              <a:rPr sz="2200" dirty="0">
                <a:latin typeface="Calibri"/>
                <a:cs typeface="Calibri"/>
              </a:rPr>
              <a:t>who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have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themselves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been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victims.</a:t>
            </a:r>
            <a:endParaRPr sz="22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550"/>
              </a:spcBef>
              <a:buFont typeface="Arial MT"/>
              <a:buChar char="•"/>
              <a:tabLst>
                <a:tab pos="355600" algn="l"/>
                <a:tab pos="418465" algn="l"/>
              </a:tabLst>
            </a:pPr>
            <a:r>
              <a:rPr sz="2200" dirty="0">
                <a:latin typeface="Calibri"/>
                <a:cs typeface="Calibri"/>
              </a:rPr>
              <a:t>	Further,</a:t>
            </a:r>
            <a:r>
              <a:rPr sz="2200" spc="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because</a:t>
            </a:r>
            <a:r>
              <a:rPr sz="2200" spc="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several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socioeconomic</a:t>
            </a:r>
            <a:r>
              <a:rPr sz="2200" spc="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factors,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women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victims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1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differently</a:t>
            </a:r>
            <a:r>
              <a:rPr sz="2200" spc="1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placed</a:t>
            </a:r>
            <a:r>
              <a:rPr sz="2200" spc="1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than</a:t>
            </a:r>
            <a:r>
              <a:rPr sz="2200" spc="1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their</a:t>
            </a:r>
            <a:r>
              <a:rPr sz="2200" spc="1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male</a:t>
            </a:r>
            <a:r>
              <a:rPr sz="2200" spc="1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counterparts.</a:t>
            </a:r>
            <a:r>
              <a:rPr sz="2200" spc="1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1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view</a:t>
            </a:r>
            <a:r>
              <a:rPr sz="2200" spc="1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17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the </a:t>
            </a:r>
            <a:r>
              <a:rPr sz="2200" dirty="0">
                <a:latin typeface="Calibri"/>
                <a:cs typeface="Calibri"/>
              </a:rPr>
              <a:t>above,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there</a:t>
            </a:r>
            <a:r>
              <a:rPr sz="2200" spc="1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is</a:t>
            </a:r>
            <a:r>
              <a:rPr sz="2200" spc="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need</a:t>
            </a:r>
            <a:r>
              <a:rPr sz="2200" spc="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for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police</a:t>
            </a:r>
            <a:r>
              <a:rPr sz="2200" spc="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1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act</a:t>
            </a:r>
            <a:r>
              <a:rPr sz="2200" spc="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gender</a:t>
            </a:r>
            <a:r>
              <a:rPr sz="2200" spc="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sensitive</a:t>
            </a:r>
            <a:r>
              <a:rPr sz="2200" spc="11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manner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all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cases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relating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violence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against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women.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630680">
              <a:lnSpc>
                <a:spcPct val="100000"/>
              </a:lnSpc>
              <a:spcBef>
                <a:spcPts val="105"/>
              </a:spcBef>
            </a:pPr>
            <a:r>
              <a:rPr dirty="0"/>
              <a:t>Response</a:t>
            </a:r>
            <a:r>
              <a:rPr spc="-90" dirty="0"/>
              <a:t> </a:t>
            </a:r>
            <a:r>
              <a:rPr dirty="0"/>
              <a:t>of</a:t>
            </a:r>
            <a:r>
              <a:rPr spc="-50" dirty="0"/>
              <a:t> </a:t>
            </a:r>
            <a:r>
              <a:rPr spc="-10" dirty="0"/>
              <a:t>Judges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78550" rIns="0" bIns="0" rtlCol="0">
            <a:spAutoFit/>
          </a:bodyPr>
          <a:lstStyle/>
          <a:p>
            <a:pPr marL="355600" marR="635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/>
              <a:t>There</a:t>
            </a:r>
            <a:r>
              <a:rPr sz="3200" spc="660" dirty="0"/>
              <a:t> </a:t>
            </a:r>
            <a:r>
              <a:rPr sz="3200" dirty="0"/>
              <a:t>have</a:t>
            </a:r>
            <a:r>
              <a:rPr sz="3200" spc="665" dirty="0"/>
              <a:t> </a:t>
            </a:r>
            <a:r>
              <a:rPr sz="3200" dirty="0"/>
              <a:t>been</a:t>
            </a:r>
            <a:r>
              <a:rPr sz="3200" spc="665" dirty="0"/>
              <a:t> </a:t>
            </a:r>
            <a:r>
              <a:rPr sz="3200" dirty="0"/>
              <a:t>instances</a:t>
            </a:r>
            <a:r>
              <a:rPr sz="3200" spc="660" dirty="0"/>
              <a:t> </a:t>
            </a:r>
            <a:r>
              <a:rPr sz="3200" dirty="0"/>
              <a:t>when</a:t>
            </a:r>
            <a:r>
              <a:rPr sz="3200" spc="670" dirty="0"/>
              <a:t> </a:t>
            </a:r>
            <a:r>
              <a:rPr sz="3200" spc="-10" dirty="0"/>
              <a:t>insensitive </a:t>
            </a:r>
            <a:r>
              <a:rPr sz="3200" dirty="0"/>
              <a:t>remarks</a:t>
            </a:r>
            <a:r>
              <a:rPr sz="3200" spc="270" dirty="0"/>
              <a:t> </a:t>
            </a:r>
            <a:r>
              <a:rPr sz="3200" dirty="0"/>
              <a:t>were</a:t>
            </a:r>
            <a:r>
              <a:rPr sz="3200" spc="285" dirty="0"/>
              <a:t> </a:t>
            </a:r>
            <a:r>
              <a:rPr sz="3200" dirty="0"/>
              <a:t>made</a:t>
            </a:r>
            <a:r>
              <a:rPr sz="3200" spc="270" dirty="0"/>
              <a:t> </a:t>
            </a:r>
            <a:r>
              <a:rPr sz="3200" dirty="0"/>
              <a:t>in</a:t>
            </a:r>
            <a:r>
              <a:rPr sz="3200" spc="295" dirty="0"/>
              <a:t> </a:t>
            </a:r>
            <a:r>
              <a:rPr sz="3200" dirty="0"/>
              <a:t>the</a:t>
            </a:r>
            <a:r>
              <a:rPr sz="3200" spc="275" dirty="0"/>
              <a:t> </a:t>
            </a:r>
            <a:r>
              <a:rPr sz="3200" dirty="0"/>
              <a:t>judgements</a:t>
            </a:r>
            <a:r>
              <a:rPr sz="3200" spc="275" dirty="0"/>
              <a:t> </a:t>
            </a:r>
            <a:r>
              <a:rPr sz="3200" spc="-10" dirty="0"/>
              <a:t>about </a:t>
            </a:r>
            <a:r>
              <a:rPr sz="3200" dirty="0"/>
              <a:t>the</a:t>
            </a:r>
            <a:r>
              <a:rPr sz="3200" spc="740" dirty="0"/>
              <a:t> </a:t>
            </a:r>
            <a:r>
              <a:rPr sz="3200" dirty="0"/>
              <a:t>character</a:t>
            </a:r>
            <a:r>
              <a:rPr sz="3200" spc="745" dirty="0"/>
              <a:t> </a:t>
            </a:r>
            <a:r>
              <a:rPr sz="3200" dirty="0"/>
              <a:t>and</a:t>
            </a:r>
            <a:r>
              <a:rPr sz="3200" spc="750" dirty="0"/>
              <a:t> </a:t>
            </a:r>
            <a:r>
              <a:rPr sz="3200" dirty="0"/>
              <a:t>background</a:t>
            </a:r>
            <a:r>
              <a:rPr sz="3200" spc="760" dirty="0"/>
              <a:t> </a:t>
            </a:r>
            <a:r>
              <a:rPr sz="3200" dirty="0"/>
              <a:t>of</a:t>
            </a:r>
            <a:r>
              <a:rPr sz="3200" spc="755" dirty="0"/>
              <a:t> </a:t>
            </a:r>
            <a:r>
              <a:rPr sz="3200" dirty="0"/>
              <a:t>victims</a:t>
            </a:r>
            <a:r>
              <a:rPr sz="3200" spc="760" dirty="0"/>
              <a:t> </a:t>
            </a:r>
            <a:r>
              <a:rPr sz="3200" spc="-25" dirty="0"/>
              <a:t>of </a:t>
            </a:r>
            <a:r>
              <a:rPr sz="3200" dirty="0"/>
              <a:t>rape</a:t>
            </a:r>
            <a:r>
              <a:rPr sz="3200" spc="320" dirty="0"/>
              <a:t>  </a:t>
            </a:r>
            <a:r>
              <a:rPr sz="3200" dirty="0"/>
              <a:t>and</a:t>
            </a:r>
            <a:r>
              <a:rPr sz="3200" spc="335" dirty="0"/>
              <a:t>  </a:t>
            </a:r>
            <a:r>
              <a:rPr sz="3200" dirty="0"/>
              <a:t>other</a:t>
            </a:r>
            <a:r>
              <a:rPr sz="3200" spc="330" dirty="0"/>
              <a:t>  </a:t>
            </a:r>
            <a:r>
              <a:rPr sz="3200" dirty="0"/>
              <a:t>sexual</a:t>
            </a:r>
            <a:r>
              <a:rPr sz="3200" spc="335" dirty="0"/>
              <a:t>  </a:t>
            </a:r>
            <a:r>
              <a:rPr sz="3200" dirty="0"/>
              <a:t>crimes</a:t>
            </a:r>
            <a:r>
              <a:rPr sz="3200" spc="335" dirty="0"/>
              <a:t>  </a:t>
            </a:r>
            <a:r>
              <a:rPr sz="3200" dirty="0"/>
              <a:t>and</a:t>
            </a:r>
            <a:r>
              <a:rPr sz="3200" spc="340" dirty="0"/>
              <a:t>  </a:t>
            </a:r>
            <a:r>
              <a:rPr sz="3200" spc="-10" dirty="0"/>
              <a:t>rather </a:t>
            </a:r>
            <a:r>
              <a:rPr sz="3200" dirty="0"/>
              <a:t>misplaced</a:t>
            </a:r>
            <a:r>
              <a:rPr sz="3200" spc="-45" dirty="0"/>
              <a:t> </a:t>
            </a:r>
            <a:r>
              <a:rPr sz="3200" dirty="0"/>
              <a:t>lenience</a:t>
            </a:r>
            <a:r>
              <a:rPr sz="3200" spc="-45" dirty="0"/>
              <a:t> </a:t>
            </a:r>
            <a:r>
              <a:rPr sz="3200" dirty="0"/>
              <a:t>shown</a:t>
            </a:r>
            <a:r>
              <a:rPr sz="3200" spc="-55" dirty="0"/>
              <a:t> </a:t>
            </a:r>
            <a:r>
              <a:rPr sz="3200" dirty="0"/>
              <a:t>for</a:t>
            </a:r>
            <a:r>
              <a:rPr sz="3200" spc="-50" dirty="0"/>
              <a:t> </a:t>
            </a:r>
            <a:r>
              <a:rPr sz="3200" dirty="0"/>
              <a:t>the</a:t>
            </a:r>
            <a:r>
              <a:rPr sz="3200" spc="-60" dirty="0"/>
              <a:t> </a:t>
            </a:r>
            <a:r>
              <a:rPr sz="3200" spc="-10" dirty="0"/>
              <a:t>accused.</a:t>
            </a:r>
            <a:endParaRPr sz="3200"/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/>
              <a:t>The</a:t>
            </a:r>
            <a:r>
              <a:rPr sz="3200" spc="55" dirty="0"/>
              <a:t>  </a:t>
            </a:r>
            <a:r>
              <a:rPr sz="3200" dirty="0"/>
              <a:t>Supreme</a:t>
            </a:r>
            <a:r>
              <a:rPr sz="3200" spc="65" dirty="0"/>
              <a:t>  </a:t>
            </a:r>
            <a:r>
              <a:rPr sz="3200" dirty="0"/>
              <a:t>Court</a:t>
            </a:r>
            <a:r>
              <a:rPr sz="3200" spc="60" dirty="0"/>
              <a:t>  </a:t>
            </a:r>
            <a:r>
              <a:rPr sz="3200" dirty="0"/>
              <a:t>has</a:t>
            </a:r>
            <a:r>
              <a:rPr sz="3200" spc="75" dirty="0"/>
              <a:t>  </a:t>
            </a:r>
            <a:r>
              <a:rPr sz="3200" dirty="0"/>
              <a:t>taken</a:t>
            </a:r>
            <a:r>
              <a:rPr sz="3200" spc="65" dirty="0"/>
              <a:t>  </a:t>
            </a:r>
            <a:r>
              <a:rPr sz="3200" dirty="0"/>
              <a:t>due</a:t>
            </a:r>
            <a:r>
              <a:rPr sz="3200" spc="65" dirty="0"/>
              <a:t>  </a:t>
            </a:r>
            <a:r>
              <a:rPr sz="3200" dirty="0"/>
              <a:t>note</a:t>
            </a:r>
            <a:r>
              <a:rPr sz="3200" spc="65" dirty="0"/>
              <a:t>  </a:t>
            </a:r>
            <a:r>
              <a:rPr sz="3200" spc="-25" dirty="0"/>
              <a:t>of </a:t>
            </a:r>
            <a:r>
              <a:rPr sz="3200" dirty="0"/>
              <a:t>many</a:t>
            </a:r>
            <a:r>
              <a:rPr sz="3200" spc="95" dirty="0"/>
              <a:t>  </a:t>
            </a:r>
            <a:r>
              <a:rPr sz="3200" dirty="0"/>
              <a:t>such</a:t>
            </a:r>
            <a:r>
              <a:rPr sz="3200" spc="95" dirty="0"/>
              <a:t>  </a:t>
            </a:r>
            <a:r>
              <a:rPr sz="3200" dirty="0"/>
              <a:t>instances,</a:t>
            </a:r>
            <a:r>
              <a:rPr sz="3200" spc="90" dirty="0"/>
              <a:t>  </a:t>
            </a:r>
            <a:r>
              <a:rPr sz="3200" dirty="0"/>
              <a:t>but</a:t>
            </a:r>
            <a:r>
              <a:rPr sz="3200" spc="100" dirty="0"/>
              <a:t>  </a:t>
            </a:r>
            <a:r>
              <a:rPr sz="3200" dirty="0"/>
              <a:t>there</a:t>
            </a:r>
            <a:r>
              <a:rPr sz="3200" spc="90" dirty="0"/>
              <a:t>  </a:t>
            </a:r>
            <a:r>
              <a:rPr sz="3200" dirty="0"/>
              <a:t>is</a:t>
            </a:r>
            <a:r>
              <a:rPr sz="3200" spc="95" dirty="0"/>
              <a:t>  </a:t>
            </a:r>
            <a:r>
              <a:rPr sz="3200" dirty="0"/>
              <a:t>need</a:t>
            </a:r>
            <a:r>
              <a:rPr sz="3200" spc="95" dirty="0"/>
              <a:t>  </a:t>
            </a:r>
            <a:r>
              <a:rPr sz="3200" spc="-25" dirty="0"/>
              <a:t>to </a:t>
            </a:r>
            <a:r>
              <a:rPr sz="3200" dirty="0"/>
              <a:t>eliminate</a:t>
            </a:r>
            <a:r>
              <a:rPr sz="3200" spc="-85" dirty="0"/>
              <a:t> </a:t>
            </a:r>
            <a:r>
              <a:rPr sz="3200" dirty="0"/>
              <a:t>such</a:t>
            </a:r>
            <a:r>
              <a:rPr sz="3200" spc="-95" dirty="0"/>
              <a:t> </a:t>
            </a:r>
            <a:r>
              <a:rPr sz="3200" dirty="0"/>
              <a:t>objectionable</a:t>
            </a:r>
            <a:r>
              <a:rPr sz="3200" spc="-105" dirty="0"/>
              <a:t> </a:t>
            </a:r>
            <a:r>
              <a:rPr sz="3200" spc="-10" dirty="0"/>
              <a:t>remarks.</a:t>
            </a:r>
            <a:endParaRPr sz="32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8697" y="461594"/>
            <a:ext cx="40900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High</a:t>
            </a:r>
            <a:r>
              <a:rPr spc="-50" dirty="0"/>
              <a:t> </a:t>
            </a:r>
            <a:r>
              <a:rPr dirty="0"/>
              <a:t>Profile</a:t>
            </a:r>
            <a:r>
              <a:rPr spc="-75" dirty="0"/>
              <a:t> </a:t>
            </a:r>
            <a:r>
              <a:rPr spc="-10" dirty="0"/>
              <a:t>cases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235709"/>
            <a:ext cx="8150225" cy="5086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2425" marR="5080" indent="-339725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On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other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hand,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stunned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read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reports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sexual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exploitation</a:t>
            </a:r>
            <a:r>
              <a:rPr sz="2000" spc="-25" dirty="0">
                <a:latin typeface="Calibri"/>
                <a:cs typeface="Calibri"/>
              </a:rPr>
              <a:t> of 	</a:t>
            </a:r>
            <a:r>
              <a:rPr sz="2000" dirty="0">
                <a:latin typeface="Calibri"/>
                <a:cs typeface="Calibri"/>
              </a:rPr>
              <a:t>young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girls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by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those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highest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echelons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profession—</a:t>
            </a:r>
            <a:r>
              <a:rPr sz="2000" spc="-10" dirty="0">
                <a:latin typeface="Calibri"/>
                <a:cs typeface="Calibri"/>
              </a:rPr>
              <a:t>including</a:t>
            </a:r>
            <a:endParaRPr sz="2000">
              <a:latin typeface="Calibri"/>
              <a:cs typeface="Calibri"/>
            </a:endParaRPr>
          </a:p>
          <a:p>
            <a:pPr marL="352425" marR="5715" indent="-339725" algn="just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Two retired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judges 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Supreme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Court,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(earlier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Delhi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High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Court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Judge, 	</a:t>
            </a:r>
            <a:r>
              <a:rPr sz="2000" dirty="0">
                <a:latin typeface="Calibri"/>
                <a:cs typeface="Calibri"/>
              </a:rPr>
              <a:t>who</a:t>
            </a:r>
            <a:r>
              <a:rPr sz="2000" spc="9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had</a:t>
            </a:r>
            <a:r>
              <a:rPr sz="2000" spc="10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9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resign</a:t>
            </a:r>
            <a:r>
              <a:rPr sz="2000" spc="10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9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charges</a:t>
            </a:r>
            <a:r>
              <a:rPr sz="2000" spc="10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10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sexual</a:t>
            </a:r>
            <a:r>
              <a:rPr sz="2000" spc="10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misdemeanour</a:t>
            </a:r>
            <a:r>
              <a:rPr sz="2000" spc="10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9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corrupt 	</a:t>
            </a:r>
            <a:r>
              <a:rPr sz="2000" dirty="0">
                <a:latin typeface="Calibri"/>
                <a:cs typeface="Calibri"/>
              </a:rPr>
              <a:t>practices</a:t>
            </a:r>
            <a:r>
              <a:rPr sz="2000" spc="9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10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2003)</a:t>
            </a:r>
            <a:r>
              <a:rPr sz="2000" spc="9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9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0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latest</a:t>
            </a:r>
            <a:r>
              <a:rPr sz="2000" spc="9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being</a:t>
            </a:r>
            <a:r>
              <a:rPr sz="2000" spc="9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0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reported</a:t>
            </a:r>
            <a:r>
              <a:rPr sz="2000" spc="10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resignation</a:t>
            </a:r>
            <a:r>
              <a:rPr sz="2000" spc="9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90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an 	</a:t>
            </a:r>
            <a:r>
              <a:rPr sz="2000" dirty="0">
                <a:latin typeface="Calibri"/>
                <a:cs typeface="Calibri"/>
              </a:rPr>
              <a:t>additional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district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judge,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Gwalior,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because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alleged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sexual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harassment 	</a:t>
            </a:r>
            <a:r>
              <a:rPr sz="2000" dirty="0">
                <a:latin typeface="Calibri"/>
                <a:cs typeface="Calibri"/>
              </a:rPr>
              <a:t>by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administrative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judge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Jabalpur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High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Court;</a:t>
            </a:r>
            <a:endParaRPr sz="2000">
              <a:latin typeface="Calibri"/>
              <a:cs typeface="Calibri"/>
            </a:endParaRPr>
          </a:p>
          <a:p>
            <a:pPr marL="352425" indent="-339725" algn="just">
              <a:lnSpc>
                <a:spcPct val="100000"/>
              </a:lnSpc>
              <a:spcBef>
                <a:spcPts val="484"/>
              </a:spcBef>
              <a:buFont typeface="Arial MT"/>
              <a:buChar char="•"/>
              <a:tabLst>
                <a:tab pos="352425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minister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each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from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Haryana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Rajasthan;</a:t>
            </a:r>
            <a:endParaRPr sz="2000">
              <a:latin typeface="Calibri"/>
              <a:cs typeface="Calibri"/>
            </a:endParaRPr>
          </a:p>
          <a:p>
            <a:pPr marL="352425" marR="5080" indent="-339725" algn="just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Former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Director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Generals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Police,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Haryana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(molestation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13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year-old- 	</a:t>
            </a:r>
            <a:r>
              <a:rPr sz="2000" dirty="0">
                <a:latin typeface="Calibri"/>
                <a:cs typeface="Calibri"/>
              </a:rPr>
              <a:t>girl)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2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Punjab</a:t>
            </a:r>
            <a:r>
              <a:rPr sz="2000" spc="2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(misbehavior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5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senior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IAS</a:t>
            </a:r>
            <a:r>
              <a:rPr sz="2000" spc="2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woman</a:t>
            </a:r>
            <a:r>
              <a:rPr sz="2000" spc="2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officer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having 	</a:t>
            </a:r>
            <a:r>
              <a:rPr sz="2000" dirty="0">
                <a:latin typeface="Calibri"/>
                <a:cs typeface="Calibri"/>
              </a:rPr>
              <a:t>sexual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overtones)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latest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being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alleged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sexual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exploitation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a 	</a:t>
            </a:r>
            <a:r>
              <a:rPr sz="2000" dirty="0">
                <a:latin typeface="Calibri"/>
                <a:cs typeface="Calibri"/>
              </a:rPr>
              <a:t>female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model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Mumbai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DIG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Police;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all-</a:t>
            </a:r>
            <a:r>
              <a:rPr sz="2000" dirty="0">
                <a:latin typeface="Calibri"/>
                <a:cs typeface="Calibri"/>
              </a:rPr>
              <a:t>powerful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editor-</a:t>
            </a:r>
            <a:r>
              <a:rPr sz="2000" spc="-10" dirty="0">
                <a:latin typeface="Calibri"/>
                <a:cs typeface="Calibri"/>
              </a:rPr>
              <a:t>in-chief 	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well-</a:t>
            </a:r>
            <a:r>
              <a:rPr sz="2000" dirty="0">
                <a:latin typeface="Calibri"/>
                <a:cs typeface="Calibri"/>
              </a:rPr>
              <a:t>known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media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channel,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known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sting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operations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exposing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high 	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1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mighty;</a:t>
            </a:r>
            <a:r>
              <a:rPr sz="2000" spc="1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30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self-</a:t>
            </a:r>
            <a:r>
              <a:rPr sz="2000" dirty="0">
                <a:latin typeface="Calibri"/>
                <a:cs typeface="Calibri"/>
              </a:rPr>
              <a:t>proclaimed</a:t>
            </a:r>
            <a:r>
              <a:rPr sz="2000" spc="1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septuagenarian</a:t>
            </a:r>
            <a:r>
              <a:rPr sz="2000" spc="13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godman</a:t>
            </a:r>
            <a:r>
              <a:rPr sz="2000" spc="1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1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lakhs</a:t>
            </a:r>
            <a:r>
              <a:rPr sz="2000" spc="130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of 	</a:t>
            </a:r>
            <a:r>
              <a:rPr sz="2000" dirty="0">
                <a:latin typeface="Calibri"/>
                <a:cs typeface="Calibri"/>
              </a:rPr>
              <a:t>followers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another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self-</a:t>
            </a:r>
            <a:r>
              <a:rPr sz="2000" dirty="0">
                <a:latin typeface="Calibri"/>
                <a:cs typeface="Calibri"/>
              </a:rPr>
              <a:t>proclaimed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young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godman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operating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south 	India.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394460">
              <a:lnSpc>
                <a:spcPct val="100000"/>
              </a:lnSpc>
              <a:spcBef>
                <a:spcPts val="105"/>
              </a:spcBef>
            </a:pPr>
            <a:r>
              <a:rPr dirty="0"/>
              <a:t>Gender</a:t>
            </a:r>
            <a:r>
              <a:rPr spc="-50" dirty="0"/>
              <a:t> </a:t>
            </a:r>
            <a:r>
              <a:rPr dirty="0"/>
              <a:t>Bias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spc="-10" dirty="0"/>
              <a:t>Media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9090"/>
            <a:ext cx="807339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Globalisation,</a:t>
            </a:r>
            <a:r>
              <a:rPr sz="3000" spc="54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Opening</a:t>
            </a:r>
            <a:r>
              <a:rPr sz="3000" spc="55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55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markets</a:t>
            </a:r>
            <a:r>
              <a:rPr sz="3000" spc="55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545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comodification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women</a:t>
            </a:r>
            <a:endParaRPr sz="30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Change</a:t>
            </a:r>
            <a:r>
              <a:rPr sz="3000" spc="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structure</a:t>
            </a:r>
            <a:r>
              <a:rPr sz="3000" spc="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Indian</a:t>
            </a:r>
            <a:r>
              <a:rPr sz="3000" spc="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media</a:t>
            </a:r>
            <a:r>
              <a:rPr sz="3000" spc="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-</a:t>
            </a:r>
            <a:r>
              <a:rPr sz="3000" spc="-10" dirty="0">
                <a:latin typeface="Calibri"/>
                <a:cs typeface="Calibri"/>
              </a:rPr>
              <a:t>increase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7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advertising,</a:t>
            </a:r>
            <a:r>
              <a:rPr sz="3000" spc="7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revenue,</a:t>
            </a:r>
            <a:r>
              <a:rPr sz="3000" spc="7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cut</a:t>
            </a:r>
            <a:r>
              <a:rPr sz="3000" spc="7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throat</a:t>
            </a:r>
            <a:r>
              <a:rPr sz="3000" spc="70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competition </a:t>
            </a:r>
            <a:r>
              <a:rPr sz="3000" dirty="0">
                <a:latin typeface="Calibri"/>
                <a:cs typeface="Calibri"/>
              </a:rPr>
              <a:t>between</a:t>
            </a:r>
            <a:r>
              <a:rPr sz="3000" spc="2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multinational</a:t>
            </a:r>
            <a:r>
              <a:rPr sz="3000" spc="2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companies</a:t>
            </a:r>
            <a:r>
              <a:rPr sz="3000" spc="229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2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2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direct </a:t>
            </a:r>
            <a:r>
              <a:rPr sz="3000" dirty="0">
                <a:latin typeface="Calibri"/>
                <a:cs typeface="Calibri"/>
              </a:rPr>
              <a:t>targeting</a:t>
            </a:r>
            <a:r>
              <a:rPr sz="3000" spc="8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9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women</a:t>
            </a:r>
            <a:r>
              <a:rPr sz="3000" spc="9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8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children</a:t>
            </a:r>
            <a:r>
              <a:rPr sz="3000" spc="9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90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consumers </a:t>
            </a:r>
            <a:r>
              <a:rPr sz="3000" dirty="0">
                <a:latin typeface="Calibri"/>
                <a:cs typeface="Calibri"/>
              </a:rPr>
              <a:t>through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spc="-220" dirty="0">
                <a:latin typeface="Calibri"/>
                <a:cs typeface="Calibri"/>
              </a:rPr>
              <a:t>T.V.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programmes.</a:t>
            </a:r>
            <a:endParaRPr sz="3000">
              <a:latin typeface="Calibri"/>
              <a:cs typeface="Calibri"/>
            </a:endParaRPr>
          </a:p>
          <a:p>
            <a:pPr marL="356235" indent="-343535" algn="just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Gender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bias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print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visual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media</a:t>
            </a:r>
            <a:endParaRPr sz="3000">
              <a:latin typeface="Calibri"/>
              <a:cs typeface="Calibri"/>
            </a:endParaRPr>
          </a:p>
          <a:p>
            <a:pPr marL="356235" indent="-343535" algn="just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6235" algn="l"/>
              </a:tabLst>
            </a:pPr>
            <a:r>
              <a:rPr sz="3000" spc="-10" dirty="0">
                <a:latin typeface="Calibri"/>
                <a:cs typeface="Calibri"/>
              </a:rPr>
              <a:t>Misrepresentation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women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711835">
              <a:lnSpc>
                <a:spcPct val="100000"/>
              </a:lnSpc>
              <a:spcBef>
                <a:spcPts val="105"/>
              </a:spcBef>
            </a:pPr>
            <a:r>
              <a:rPr dirty="0"/>
              <a:t>Misleading</a:t>
            </a:r>
            <a:r>
              <a:rPr spc="-90" dirty="0"/>
              <a:t> </a:t>
            </a:r>
            <a:r>
              <a:rPr spc="-10" dirty="0"/>
              <a:t>Advertisements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1845"/>
            <a:ext cx="4796790" cy="411162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2425" marR="5715" indent="-339725" algn="just">
              <a:lnSpc>
                <a:spcPct val="80000"/>
              </a:lnSpc>
              <a:spcBef>
                <a:spcPts val="58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advertisement,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lady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house 	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shown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doing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household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chores 	</a:t>
            </a:r>
            <a:r>
              <a:rPr sz="2000" dirty="0">
                <a:latin typeface="Calibri"/>
                <a:cs typeface="Calibri"/>
              </a:rPr>
              <a:t>while</a:t>
            </a:r>
            <a:r>
              <a:rPr sz="2000" spc="3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catering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beck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3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call</a:t>
            </a:r>
            <a:r>
              <a:rPr sz="2000" spc="3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all 	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other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members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family.</a:t>
            </a:r>
            <a:endParaRPr sz="2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  <a:tab pos="410209" algn="l"/>
              </a:tabLst>
            </a:pPr>
            <a:r>
              <a:rPr sz="2000" dirty="0">
                <a:latin typeface="Calibri"/>
                <a:cs typeface="Calibri"/>
              </a:rPr>
              <a:t>	A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backache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forces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takes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break </a:t>
            </a:r>
            <a:r>
              <a:rPr sz="2000" dirty="0">
                <a:latin typeface="Calibri"/>
                <a:cs typeface="Calibri"/>
              </a:rPr>
              <a:t>from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</a:t>
            </a:r>
            <a:r>
              <a:rPr sz="2000" spc="3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work.</a:t>
            </a:r>
            <a:r>
              <a:rPr sz="2000" spc="3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family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acknowledges </a:t>
            </a:r>
            <a:r>
              <a:rPr sz="2000" dirty="0">
                <a:latin typeface="Calibri"/>
                <a:cs typeface="Calibri"/>
              </a:rPr>
              <a:t>her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presence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by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passing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tube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a </a:t>
            </a:r>
            <a:r>
              <a:rPr sz="2000" dirty="0">
                <a:latin typeface="Calibri"/>
                <a:cs typeface="Calibri"/>
              </a:rPr>
              <a:t>pain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reliever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which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husband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offers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to </a:t>
            </a:r>
            <a:r>
              <a:rPr sz="2000" dirty="0">
                <a:latin typeface="Calibri"/>
                <a:cs typeface="Calibri"/>
              </a:rPr>
              <a:t>apply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her.</a:t>
            </a:r>
            <a:endParaRPr sz="2000">
              <a:latin typeface="Calibri"/>
              <a:cs typeface="Calibri"/>
            </a:endParaRPr>
          </a:p>
          <a:p>
            <a:pPr marL="352425" marR="5080" indent="-339725" algn="just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After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4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short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respite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she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back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her 	</a:t>
            </a:r>
            <a:r>
              <a:rPr sz="2000" dirty="0">
                <a:latin typeface="Calibri"/>
                <a:cs typeface="Calibri"/>
              </a:rPr>
              <a:t>feet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catering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orders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requests 	</a:t>
            </a:r>
            <a:r>
              <a:rPr sz="2000" dirty="0">
                <a:latin typeface="Calibri"/>
                <a:cs typeface="Calibri"/>
              </a:rPr>
              <a:t>from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family.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message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has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been 	</a:t>
            </a:r>
            <a:r>
              <a:rPr sz="2000" dirty="0">
                <a:latin typeface="Calibri"/>
                <a:cs typeface="Calibri"/>
              </a:rPr>
              <a:t>rightly</a:t>
            </a:r>
            <a:r>
              <a:rPr sz="2000" spc="18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conveyed</a:t>
            </a:r>
            <a:r>
              <a:rPr sz="2000" spc="18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18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18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1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7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docile, 	</a:t>
            </a:r>
            <a:r>
              <a:rPr sz="2000" dirty="0">
                <a:latin typeface="Calibri"/>
                <a:cs typeface="Calibri"/>
              </a:rPr>
              <a:t>subservient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nature</a:t>
            </a:r>
            <a:r>
              <a:rPr sz="2000" spc="3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3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woman.</a:t>
            </a:r>
            <a:r>
              <a:rPr sz="2000" spc="3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She</a:t>
            </a:r>
            <a:r>
              <a:rPr sz="2000" spc="3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is 	</a:t>
            </a:r>
            <a:r>
              <a:rPr sz="2000" dirty="0">
                <a:latin typeface="Calibri"/>
                <a:cs typeface="Calibri"/>
              </a:rPr>
              <a:t>being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reduced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object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‘satisfying 	needs.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00" y="1905000"/>
            <a:ext cx="29718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937260">
              <a:lnSpc>
                <a:spcPct val="100000"/>
              </a:lnSpc>
              <a:spcBef>
                <a:spcPts val="105"/>
              </a:spcBef>
            </a:pPr>
            <a:r>
              <a:rPr dirty="0"/>
              <a:t>Poor</a:t>
            </a:r>
            <a:r>
              <a:rPr spc="-120" dirty="0"/>
              <a:t> </a:t>
            </a:r>
            <a:r>
              <a:rPr spc="-10" dirty="0"/>
              <a:t>portrayal</a:t>
            </a:r>
            <a:r>
              <a:rPr spc="-95" dirty="0"/>
              <a:t> </a:t>
            </a:r>
            <a:r>
              <a:rPr dirty="0"/>
              <a:t>of</a:t>
            </a:r>
            <a:r>
              <a:rPr spc="-130" dirty="0"/>
              <a:t> </a:t>
            </a:r>
            <a:r>
              <a:rPr spc="-10" dirty="0"/>
              <a:t>Women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5081"/>
            <a:ext cx="4949190" cy="48266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 marR="8255" indent="-342900" algn="just">
              <a:lnSpc>
                <a:spcPct val="800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Indian</a:t>
            </a:r>
            <a:r>
              <a:rPr sz="2500" spc="3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media</a:t>
            </a:r>
            <a:r>
              <a:rPr sz="2500" spc="3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gives</a:t>
            </a:r>
            <a:r>
              <a:rPr sz="2500" spc="3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low</a:t>
            </a:r>
            <a:r>
              <a:rPr sz="2500" spc="3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priority</a:t>
            </a:r>
            <a:r>
              <a:rPr sz="2500" spc="38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to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subject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portraying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women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as </a:t>
            </a:r>
            <a:r>
              <a:rPr sz="2500" dirty="0">
                <a:latin typeface="Calibri"/>
                <a:cs typeface="Calibri"/>
              </a:rPr>
              <a:t>equals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society.</a:t>
            </a:r>
            <a:endParaRPr sz="25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428625" algn="l"/>
              </a:tabLst>
            </a:pPr>
            <a:r>
              <a:rPr sz="2500" dirty="0">
                <a:latin typeface="Calibri"/>
                <a:cs typeface="Calibri"/>
              </a:rPr>
              <a:t>	The</a:t>
            </a:r>
            <a:r>
              <a:rPr sz="2500" spc="24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Indian</a:t>
            </a:r>
            <a:r>
              <a:rPr sz="2500" spc="25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media</a:t>
            </a:r>
            <a:r>
              <a:rPr sz="2500" spc="25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likes</a:t>
            </a:r>
            <a:r>
              <a:rPr sz="2500" spc="245" dirty="0">
                <a:latin typeface="Calibri"/>
                <a:cs typeface="Calibri"/>
              </a:rPr>
              <a:t>  </a:t>
            </a:r>
            <a:r>
              <a:rPr sz="2500" spc="-10" dirty="0">
                <a:latin typeface="Calibri"/>
                <a:cs typeface="Calibri"/>
              </a:rPr>
              <a:t>nothing </a:t>
            </a:r>
            <a:r>
              <a:rPr sz="2500" dirty="0">
                <a:latin typeface="Calibri"/>
                <a:cs typeface="Calibri"/>
              </a:rPr>
              <a:t>better</a:t>
            </a:r>
            <a:r>
              <a:rPr sz="2500" spc="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than</a:t>
            </a:r>
            <a:r>
              <a:rPr sz="2500" spc="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see</a:t>
            </a:r>
            <a:r>
              <a:rPr sz="2500" spc="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their</a:t>
            </a:r>
            <a:r>
              <a:rPr sz="2500" spc="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womenfolk </a:t>
            </a:r>
            <a:r>
              <a:rPr sz="2500" dirty="0">
                <a:latin typeface="Calibri"/>
                <a:cs typeface="Calibri"/>
              </a:rPr>
              <a:t>as</a:t>
            </a:r>
            <a:r>
              <a:rPr sz="2500" spc="23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home-</a:t>
            </a:r>
            <a:r>
              <a:rPr sz="2500" dirty="0">
                <a:latin typeface="Calibri"/>
                <a:cs typeface="Calibri"/>
              </a:rPr>
              <a:t>makers</a:t>
            </a:r>
            <a:r>
              <a:rPr sz="2500" spc="2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2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254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compulsive </a:t>
            </a:r>
            <a:r>
              <a:rPr sz="2500" dirty="0">
                <a:latin typeface="Calibri"/>
                <a:cs typeface="Calibri"/>
              </a:rPr>
              <a:t>buyer</a:t>
            </a:r>
            <a:r>
              <a:rPr sz="2500" spc="5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who</a:t>
            </a:r>
            <a:r>
              <a:rPr sz="2500" spc="5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buys</a:t>
            </a:r>
            <a:r>
              <a:rPr sz="2500" spc="5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5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latest</a:t>
            </a:r>
            <a:r>
              <a:rPr sz="2500" spc="59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dress, </a:t>
            </a:r>
            <a:r>
              <a:rPr sz="2500" dirty="0">
                <a:latin typeface="Calibri"/>
                <a:cs typeface="Calibri"/>
              </a:rPr>
              <a:t>shoes,</a:t>
            </a:r>
            <a:r>
              <a:rPr sz="2500" spc="535" dirty="0">
                <a:latin typeface="Calibri"/>
                <a:cs typeface="Calibri"/>
              </a:rPr>
              <a:t>   </a:t>
            </a:r>
            <a:r>
              <a:rPr sz="2500" dirty="0">
                <a:latin typeface="Calibri"/>
                <a:cs typeface="Calibri"/>
              </a:rPr>
              <a:t>accessories,</a:t>
            </a:r>
            <a:r>
              <a:rPr sz="2500" spc="545" dirty="0">
                <a:latin typeface="Calibri"/>
                <a:cs typeface="Calibri"/>
              </a:rPr>
              <a:t>   </a:t>
            </a:r>
            <a:r>
              <a:rPr sz="2500" spc="-10" dirty="0">
                <a:latin typeface="Calibri"/>
                <a:cs typeface="Calibri"/>
              </a:rPr>
              <a:t>cosmetics, </a:t>
            </a:r>
            <a:r>
              <a:rPr sz="2500" dirty="0">
                <a:latin typeface="Calibri"/>
                <a:cs typeface="Calibri"/>
              </a:rPr>
              <a:t>mostly</a:t>
            </a:r>
            <a:r>
              <a:rPr sz="2500" spc="39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at</a:t>
            </a:r>
            <a:r>
              <a:rPr sz="2500" spc="40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39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expense</a:t>
            </a:r>
            <a:r>
              <a:rPr sz="2500" spc="39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395" dirty="0">
                <a:latin typeface="Calibri"/>
                <a:cs typeface="Calibri"/>
              </a:rPr>
              <a:t>  </a:t>
            </a:r>
            <a:r>
              <a:rPr sz="2500" spc="-25" dirty="0">
                <a:latin typeface="Calibri"/>
                <a:cs typeface="Calibri"/>
              </a:rPr>
              <a:t>her </a:t>
            </a:r>
            <a:r>
              <a:rPr sz="2500" spc="-20" dirty="0">
                <a:latin typeface="Calibri"/>
                <a:cs typeface="Calibri"/>
              </a:rPr>
              <a:t>husband’s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money.</a:t>
            </a:r>
            <a:endParaRPr sz="25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Although</a:t>
            </a:r>
            <a:r>
              <a:rPr sz="2500" spc="1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it</a:t>
            </a:r>
            <a:r>
              <a:rPr sz="2500" spc="1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purports</a:t>
            </a:r>
            <a:r>
              <a:rPr sz="2500" spc="1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show</a:t>
            </a:r>
            <a:r>
              <a:rPr sz="2500" spc="114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them </a:t>
            </a:r>
            <a:r>
              <a:rPr sz="2500" dirty="0">
                <a:latin typeface="Calibri"/>
                <a:cs typeface="Calibri"/>
              </a:rPr>
              <a:t>as</a:t>
            </a:r>
            <a:r>
              <a:rPr sz="2500" spc="41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independent</a:t>
            </a:r>
            <a:r>
              <a:rPr sz="2500" spc="42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characters,</a:t>
            </a:r>
            <a:r>
              <a:rPr sz="2500" spc="415" dirty="0">
                <a:latin typeface="Calibri"/>
                <a:cs typeface="Calibri"/>
              </a:rPr>
              <a:t>  </a:t>
            </a:r>
            <a:r>
              <a:rPr sz="2500" spc="-25" dirty="0">
                <a:latin typeface="Calibri"/>
                <a:cs typeface="Calibri"/>
              </a:rPr>
              <a:t>the </a:t>
            </a:r>
            <a:r>
              <a:rPr sz="2500" dirty="0">
                <a:latin typeface="Calibri"/>
                <a:cs typeface="Calibri"/>
              </a:rPr>
              <a:t>media</a:t>
            </a:r>
            <a:r>
              <a:rPr sz="2500" spc="12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actually</a:t>
            </a:r>
            <a:r>
              <a:rPr sz="2500" spc="12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portrays</a:t>
            </a:r>
            <a:r>
              <a:rPr sz="2500" spc="114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them</a:t>
            </a:r>
            <a:r>
              <a:rPr sz="2500" spc="120" dirty="0">
                <a:latin typeface="Calibri"/>
                <a:cs typeface="Calibri"/>
              </a:rPr>
              <a:t>  </a:t>
            </a:r>
            <a:r>
              <a:rPr sz="2500" spc="-25" dirty="0">
                <a:latin typeface="Calibri"/>
                <a:cs typeface="Calibri"/>
              </a:rPr>
              <a:t>as </a:t>
            </a:r>
            <a:r>
              <a:rPr sz="2500" dirty="0">
                <a:latin typeface="Calibri"/>
                <a:cs typeface="Calibri"/>
              </a:rPr>
              <a:t>consumers</a:t>
            </a:r>
            <a:r>
              <a:rPr sz="2500" spc="1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rather</a:t>
            </a:r>
            <a:r>
              <a:rPr sz="2500" spc="1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than</a:t>
            </a:r>
            <a:r>
              <a:rPr sz="2500" spc="1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as</a:t>
            </a:r>
            <a:r>
              <a:rPr sz="2500" spc="1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modern, liberated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women.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7400" y="1600200"/>
            <a:ext cx="2857500" cy="1600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00" y="3352800"/>
            <a:ext cx="2857500" cy="333375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715135">
              <a:lnSpc>
                <a:spcPct val="100000"/>
              </a:lnSpc>
              <a:spcBef>
                <a:spcPts val="105"/>
              </a:spcBef>
            </a:pPr>
            <a:r>
              <a:rPr dirty="0"/>
              <a:t>Women</a:t>
            </a:r>
            <a:r>
              <a:rPr spc="-120" dirty="0"/>
              <a:t> </a:t>
            </a:r>
            <a:r>
              <a:rPr dirty="0"/>
              <a:t>as</a:t>
            </a:r>
            <a:r>
              <a:rPr spc="-80" dirty="0"/>
              <a:t> </a:t>
            </a:r>
            <a:r>
              <a:rPr spc="-10" dirty="0"/>
              <a:t>Objects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27149"/>
            <a:ext cx="4797425" cy="505523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5715" indent="-342900" algn="just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The</a:t>
            </a:r>
            <a:r>
              <a:rPr sz="2200" spc="21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portrayal</a:t>
            </a:r>
            <a:r>
              <a:rPr sz="2200" spc="21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22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women</a:t>
            </a:r>
            <a:r>
              <a:rPr sz="2200" spc="21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215" dirty="0">
                <a:latin typeface="Calibri"/>
                <a:cs typeface="Calibri"/>
              </a:rPr>
              <a:t>  </a:t>
            </a:r>
            <a:r>
              <a:rPr sz="2200" spc="-10" dirty="0">
                <a:latin typeface="Calibri"/>
                <a:cs typeface="Calibri"/>
              </a:rPr>
              <a:t>sexual </a:t>
            </a:r>
            <a:r>
              <a:rPr sz="2200" dirty="0">
                <a:latin typeface="Calibri"/>
                <a:cs typeface="Calibri"/>
              </a:rPr>
              <a:t>objects</a:t>
            </a:r>
            <a:r>
              <a:rPr sz="2200" spc="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can</a:t>
            </a:r>
            <a:r>
              <a:rPr sz="2200" spc="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glaringly</a:t>
            </a:r>
            <a:r>
              <a:rPr sz="2200" spc="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seen</a:t>
            </a:r>
            <a:r>
              <a:rPr sz="2200" spc="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40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the </a:t>
            </a:r>
            <a:r>
              <a:rPr sz="2200" dirty="0">
                <a:latin typeface="Calibri"/>
                <a:cs typeface="Calibri"/>
              </a:rPr>
              <a:t>various</a:t>
            </a:r>
            <a:r>
              <a:rPr sz="2200" spc="33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‘Item</a:t>
            </a:r>
            <a:r>
              <a:rPr sz="2200" spc="3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numbers’</a:t>
            </a:r>
            <a:r>
              <a:rPr sz="2200" spc="3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which</a:t>
            </a:r>
            <a:r>
              <a:rPr sz="2200" spc="335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has </a:t>
            </a:r>
            <a:r>
              <a:rPr sz="2200" dirty="0">
                <a:latin typeface="Calibri"/>
                <a:cs typeface="Calibri"/>
              </a:rPr>
              <a:t>almost</a:t>
            </a:r>
            <a:r>
              <a:rPr sz="2200" spc="2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become</a:t>
            </a:r>
            <a:r>
              <a:rPr sz="2200" spc="2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almost</a:t>
            </a:r>
            <a:r>
              <a:rPr sz="2200" spc="2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mandatory</a:t>
            </a:r>
            <a:r>
              <a:rPr sz="2200" spc="229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for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8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film</a:t>
            </a:r>
            <a:r>
              <a:rPr sz="2200" spc="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9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become</a:t>
            </a:r>
            <a:r>
              <a:rPr sz="2200" spc="9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8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hit.</a:t>
            </a:r>
            <a:r>
              <a:rPr sz="2200" spc="8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Hindi</a:t>
            </a:r>
            <a:r>
              <a:rPr sz="2200" spc="85" dirty="0">
                <a:latin typeface="Calibri"/>
                <a:cs typeface="Calibri"/>
              </a:rPr>
              <a:t>  </a:t>
            </a:r>
            <a:r>
              <a:rPr sz="2200" spc="-10" dirty="0">
                <a:latin typeface="Calibri"/>
                <a:cs typeface="Calibri"/>
              </a:rPr>
              <a:t>films </a:t>
            </a:r>
            <a:r>
              <a:rPr sz="2200" dirty="0">
                <a:latin typeface="Calibri"/>
                <a:cs typeface="Calibri"/>
              </a:rPr>
              <a:t>reveals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1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sheer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quantity</a:t>
            </a:r>
            <a:r>
              <a:rPr sz="2200" spc="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1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variety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violence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directed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towards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them.</a:t>
            </a:r>
            <a:endParaRPr sz="2200">
              <a:latin typeface="Calibri"/>
              <a:cs typeface="Calibri"/>
            </a:endParaRPr>
          </a:p>
          <a:p>
            <a:pPr marL="355600" marR="6985" indent="-342900" algn="just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Women</a:t>
            </a:r>
            <a:r>
              <a:rPr sz="2200" spc="4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3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Bollywood</a:t>
            </a:r>
            <a:r>
              <a:rPr sz="2200" spc="4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films</a:t>
            </a:r>
            <a:r>
              <a:rPr sz="2200" spc="3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39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often </a:t>
            </a:r>
            <a:r>
              <a:rPr sz="2200" dirty="0">
                <a:latin typeface="Calibri"/>
                <a:cs typeface="Calibri"/>
              </a:rPr>
              <a:t>portrayed</a:t>
            </a:r>
            <a:r>
              <a:rPr sz="2200" spc="1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1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screaming,</a:t>
            </a:r>
            <a:r>
              <a:rPr sz="2200" spc="15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yelling</a:t>
            </a:r>
            <a:r>
              <a:rPr sz="2200" spc="140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and </a:t>
            </a:r>
            <a:r>
              <a:rPr sz="2200" dirty="0">
                <a:latin typeface="Calibri"/>
                <a:cs typeface="Calibri"/>
              </a:rPr>
              <a:t>crying</a:t>
            </a:r>
            <a:r>
              <a:rPr sz="2200" spc="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‘types’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they</a:t>
            </a:r>
            <a:r>
              <a:rPr sz="2200" spc="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react</a:t>
            </a:r>
            <a:r>
              <a:rPr sz="2200" spc="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stressful </a:t>
            </a:r>
            <a:r>
              <a:rPr sz="2200" dirty="0">
                <a:latin typeface="Calibri"/>
                <a:cs typeface="Calibri"/>
              </a:rPr>
              <a:t>situations.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Assertive</a:t>
            </a:r>
            <a:r>
              <a:rPr sz="2200" spc="1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women</a:t>
            </a:r>
            <a:r>
              <a:rPr sz="2200" spc="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11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movies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often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tagged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‘bad’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while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men,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in </a:t>
            </a:r>
            <a:r>
              <a:rPr sz="2200" dirty="0">
                <a:latin typeface="Calibri"/>
                <a:cs typeface="Calibri"/>
              </a:rPr>
              <a:t>all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shades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2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character</a:t>
            </a:r>
            <a:r>
              <a:rPr sz="2200" spc="1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1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considered ‘heroes’.</a:t>
            </a:r>
            <a:endParaRPr sz="2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The</a:t>
            </a:r>
            <a:r>
              <a:rPr sz="2200" spc="229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Indian</a:t>
            </a:r>
            <a:r>
              <a:rPr sz="2200" spc="2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audience</a:t>
            </a:r>
            <a:r>
              <a:rPr sz="2200" spc="229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also</a:t>
            </a:r>
            <a:r>
              <a:rPr sz="2200" spc="2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must</a:t>
            </a:r>
            <a:r>
              <a:rPr sz="2200" spc="245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be </a:t>
            </a:r>
            <a:r>
              <a:rPr sz="2200" dirty="0">
                <a:latin typeface="Calibri"/>
                <a:cs typeface="Calibri"/>
              </a:rPr>
              <a:t>partially</a:t>
            </a:r>
            <a:r>
              <a:rPr sz="2200" spc="1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blamed</a:t>
            </a:r>
            <a:r>
              <a:rPr sz="2200" spc="1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for</a:t>
            </a:r>
            <a:r>
              <a:rPr sz="2200" spc="1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acceptance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such</a:t>
            </a:r>
            <a:r>
              <a:rPr sz="2200" spc="39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mistreatments</a:t>
            </a:r>
            <a:r>
              <a:rPr sz="2200" spc="409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40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women</a:t>
            </a:r>
            <a:r>
              <a:rPr sz="2200" spc="400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in </a:t>
            </a:r>
            <a:r>
              <a:rPr sz="2200" spc="-10" dirty="0">
                <a:latin typeface="Calibri"/>
                <a:cs typeface="Calibri"/>
              </a:rPr>
              <a:t>movies.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8800" y="1447800"/>
            <a:ext cx="3181350" cy="2209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800" y="4023359"/>
            <a:ext cx="3181350" cy="2219325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05"/>
              </a:spcBef>
            </a:pPr>
            <a:r>
              <a:rPr dirty="0"/>
              <a:t>Differential</a:t>
            </a:r>
            <a:r>
              <a:rPr spc="-145" dirty="0"/>
              <a:t> </a:t>
            </a:r>
            <a:r>
              <a:rPr dirty="0"/>
              <a:t>treatment</a:t>
            </a:r>
            <a:r>
              <a:rPr spc="-160" dirty="0"/>
              <a:t> </a:t>
            </a:r>
            <a:r>
              <a:rPr dirty="0"/>
              <a:t>of</a:t>
            </a:r>
            <a:r>
              <a:rPr spc="-130" dirty="0"/>
              <a:t> </a:t>
            </a:r>
            <a:r>
              <a:rPr spc="-10" dirty="0"/>
              <a:t>Women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388109"/>
            <a:ext cx="7692390" cy="4477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2425" marR="6350" indent="-339725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Even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interviews,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there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differential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treatment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women.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Men 	</a:t>
            </a:r>
            <a:r>
              <a:rPr sz="2000" dirty="0">
                <a:latin typeface="Calibri"/>
                <a:cs typeface="Calibri"/>
              </a:rPr>
              <a:t>giving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interviews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often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made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elaborate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work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their 	</a:t>
            </a:r>
            <a:r>
              <a:rPr sz="2000" dirty="0">
                <a:latin typeface="Calibri"/>
                <a:cs typeface="Calibri"/>
              </a:rPr>
              <a:t>marital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status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dress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sense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remains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irrelevant.</a:t>
            </a:r>
            <a:endParaRPr sz="2000">
              <a:latin typeface="Calibri"/>
              <a:cs typeface="Calibri"/>
            </a:endParaRPr>
          </a:p>
          <a:p>
            <a:pPr marL="352425" marR="5715" indent="-339725" algn="just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Women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achievers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other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hand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subject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irrelevant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and 	</a:t>
            </a:r>
            <a:r>
              <a:rPr sz="2000" spc="-10" dirty="0">
                <a:latin typeface="Calibri"/>
                <a:cs typeface="Calibri"/>
              </a:rPr>
              <a:t>distasteful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queries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details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looks,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private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life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such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trivia 	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fondness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beautiful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sarees,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decision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stay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single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or 	</a:t>
            </a:r>
            <a:r>
              <a:rPr sz="2000" dirty="0">
                <a:latin typeface="Calibri"/>
                <a:cs typeface="Calibri"/>
              </a:rPr>
              <a:t>otherwise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scrutinized.</a:t>
            </a:r>
            <a:endParaRPr sz="2000">
              <a:latin typeface="Calibri"/>
              <a:cs typeface="Calibri"/>
            </a:endParaRPr>
          </a:p>
          <a:p>
            <a:pPr marL="351790" marR="5080" indent="-339090" algn="just">
              <a:lnSpc>
                <a:spcPct val="10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According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media,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successful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woman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somehow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feminist. 	</a:t>
            </a:r>
            <a:r>
              <a:rPr sz="2000" dirty="0">
                <a:latin typeface="Calibri"/>
                <a:cs typeface="Calibri"/>
              </a:rPr>
              <a:t>When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Phoolan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once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interviewed, she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first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shown</a:t>
            </a:r>
            <a:r>
              <a:rPr sz="2000" spc="-10" dirty="0">
                <a:latin typeface="Calibri"/>
                <a:cs typeface="Calibri"/>
              </a:rPr>
              <a:t> serving 	</a:t>
            </a:r>
            <a:r>
              <a:rPr sz="2000" dirty="0">
                <a:latin typeface="Calibri"/>
                <a:cs typeface="Calibri"/>
              </a:rPr>
              <a:t>food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husband.</a:t>
            </a:r>
            <a:endParaRPr sz="2000">
              <a:latin typeface="Calibri"/>
              <a:cs typeface="Calibri"/>
            </a:endParaRPr>
          </a:p>
          <a:p>
            <a:pPr marL="352425" marR="5080" indent="-339725" algn="just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give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most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opinion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exit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polls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during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elections.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were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also 	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ones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whose</a:t>
            </a:r>
            <a:r>
              <a:rPr sz="2000" spc="21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opinions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mattered</a:t>
            </a:r>
            <a:r>
              <a:rPr sz="2000" spc="2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most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issue</a:t>
            </a:r>
            <a:r>
              <a:rPr sz="2000" spc="215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of 	</a:t>
            </a:r>
            <a:r>
              <a:rPr sz="2000" dirty="0">
                <a:latin typeface="Calibri"/>
                <a:cs typeface="Calibri"/>
              </a:rPr>
              <a:t>reservation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seats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women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Panchayats.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Women,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whose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future 	</a:t>
            </a:r>
            <a:r>
              <a:rPr sz="2000" dirty="0">
                <a:latin typeface="Calibri"/>
                <a:cs typeface="Calibri"/>
              </a:rPr>
              <a:t>they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were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deciding,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sat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silent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spectators.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05"/>
              </a:spcBef>
            </a:pPr>
            <a:r>
              <a:rPr dirty="0"/>
              <a:t>Differential</a:t>
            </a:r>
            <a:r>
              <a:rPr spc="-145" dirty="0"/>
              <a:t> </a:t>
            </a:r>
            <a:r>
              <a:rPr dirty="0"/>
              <a:t>treatment</a:t>
            </a:r>
            <a:r>
              <a:rPr spc="-160" dirty="0"/>
              <a:t> </a:t>
            </a:r>
            <a:r>
              <a:rPr dirty="0"/>
              <a:t>of</a:t>
            </a:r>
            <a:r>
              <a:rPr spc="-130" dirty="0"/>
              <a:t> </a:t>
            </a:r>
            <a:r>
              <a:rPr spc="-10" dirty="0"/>
              <a:t>Women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5749"/>
            <a:ext cx="8074025" cy="432371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Media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influences</a:t>
            </a:r>
            <a:r>
              <a:rPr sz="2200" spc="3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3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social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image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3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3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self-</a:t>
            </a:r>
            <a:r>
              <a:rPr sz="2200" dirty="0">
                <a:latin typeface="Calibri"/>
                <a:cs typeface="Calibri"/>
              </a:rPr>
              <a:t>image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3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women. </a:t>
            </a:r>
            <a:r>
              <a:rPr sz="2200" dirty="0">
                <a:latin typeface="Calibri"/>
                <a:cs typeface="Calibri"/>
              </a:rPr>
              <a:t>Media</a:t>
            </a:r>
            <a:r>
              <a:rPr sz="2200" spc="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affects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choices</a:t>
            </a:r>
            <a:r>
              <a:rPr sz="2200" spc="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they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make,</a:t>
            </a:r>
            <a:r>
              <a:rPr sz="2200" spc="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what</a:t>
            </a:r>
            <a:r>
              <a:rPr sz="2200" spc="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they</a:t>
            </a:r>
            <a:r>
              <a:rPr sz="2200" spc="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eat</a:t>
            </a:r>
            <a:r>
              <a:rPr sz="2200" spc="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what</a:t>
            </a:r>
            <a:r>
              <a:rPr sz="2200" spc="6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they </a:t>
            </a:r>
            <a:r>
              <a:rPr sz="2200" dirty="0">
                <a:latin typeface="Calibri"/>
                <a:cs typeface="Calibri"/>
              </a:rPr>
              <a:t>wear.</a:t>
            </a:r>
            <a:r>
              <a:rPr sz="2200" spc="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It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influences</a:t>
            </a:r>
            <a:r>
              <a:rPr sz="2200" spc="1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their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behavioral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attitude,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their</a:t>
            </a:r>
            <a:r>
              <a:rPr sz="2200" spc="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learning</a:t>
            </a:r>
            <a:r>
              <a:rPr sz="2200" spc="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process,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ultimately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what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they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become.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22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Media</a:t>
            </a:r>
            <a:r>
              <a:rPr sz="2200" spc="1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has</a:t>
            </a:r>
            <a:r>
              <a:rPr sz="2200" spc="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clearly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discouraged</a:t>
            </a:r>
            <a:r>
              <a:rPr sz="2200" spc="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1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emergence</a:t>
            </a:r>
            <a:r>
              <a:rPr sz="2200" spc="1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1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new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confident, </a:t>
            </a:r>
            <a:r>
              <a:rPr sz="2200" dirty="0">
                <a:latin typeface="Calibri"/>
                <a:cs typeface="Calibri"/>
              </a:rPr>
              <a:t>assertive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woman.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Such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differential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media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treatment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increases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their </a:t>
            </a:r>
            <a:r>
              <a:rPr sz="2200" dirty="0">
                <a:latin typeface="Calibri"/>
                <a:cs typeface="Calibri"/>
              </a:rPr>
              <a:t>isolation,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disempowers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them,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weakens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them.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remain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unheard, unrepresented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‘incommunicable.’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0"/>
              </a:spcBef>
              <a:buFont typeface="Arial MT"/>
              <a:buChar char="•"/>
            </a:pPr>
            <a:endParaRPr sz="22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The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portrayal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woman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print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media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is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quite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degrading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more </a:t>
            </a:r>
            <a:r>
              <a:rPr sz="2200" dirty="0">
                <a:latin typeface="Calibri"/>
                <a:cs typeface="Calibri"/>
              </a:rPr>
              <a:t>often</a:t>
            </a:r>
            <a:r>
              <a:rPr sz="2200" spc="1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than</a:t>
            </a:r>
            <a:r>
              <a:rPr sz="2200" spc="1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not</a:t>
            </a:r>
            <a:r>
              <a:rPr sz="2200" spc="1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depicting</a:t>
            </a:r>
            <a:r>
              <a:rPr sz="2200" spc="13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her</a:t>
            </a:r>
            <a:r>
              <a:rPr sz="2200" spc="14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1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commercial</a:t>
            </a:r>
            <a:r>
              <a:rPr sz="2200" spc="13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commodity.</a:t>
            </a:r>
            <a:r>
              <a:rPr sz="2200" spc="13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It</a:t>
            </a:r>
            <a:r>
              <a:rPr sz="2200" spc="135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is </a:t>
            </a:r>
            <a:r>
              <a:rPr sz="2200" dirty="0">
                <a:latin typeface="Calibri"/>
                <a:cs typeface="Calibri"/>
              </a:rPr>
              <a:t>necessary</a:t>
            </a:r>
            <a:r>
              <a:rPr sz="2200" spc="3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that</a:t>
            </a:r>
            <a:r>
              <a:rPr sz="2200" spc="3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public</a:t>
            </a:r>
            <a:r>
              <a:rPr sz="2200" spc="3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should</a:t>
            </a:r>
            <a:r>
              <a:rPr sz="2200" spc="3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3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motivated</a:t>
            </a:r>
            <a:r>
              <a:rPr sz="2200" spc="3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3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sensitized</a:t>
            </a:r>
            <a:r>
              <a:rPr sz="2200" spc="4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39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the </a:t>
            </a:r>
            <a:r>
              <a:rPr sz="2200" dirty="0">
                <a:latin typeface="Calibri"/>
                <a:cs typeface="Calibri"/>
              </a:rPr>
              <a:t>issue</a:t>
            </a:r>
            <a:r>
              <a:rPr sz="2200" spc="6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7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criminalization,</a:t>
            </a:r>
            <a:r>
              <a:rPr sz="2200" spc="6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politicization,</a:t>
            </a:r>
            <a:r>
              <a:rPr sz="2200" spc="6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6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commercialization</a:t>
            </a:r>
            <a:r>
              <a:rPr sz="2200" spc="70" dirty="0">
                <a:latin typeface="Calibri"/>
                <a:cs typeface="Calibri"/>
              </a:rPr>
              <a:t>  </a:t>
            </a:r>
            <a:r>
              <a:rPr sz="2200" spc="-2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women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vis-à-</a:t>
            </a:r>
            <a:r>
              <a:rPr sz="2200" dirty="0">
                <a:latin typeface="Calibri"/>
                <a:cs typeface="Calibri"/>
              </a:rPr>
              <a:t>vis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their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projection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media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healthy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manner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757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Media</a:t>
            </a:r>
            <a:r>
              <a:rPr sz="4000" spc="-100" dirty="0"/>
              <a:t> </a:t>
            </a:r>
            <a:r>
              <a:rPr sz="4000" dirty="0"/>
              <a:t>to</a:t>
            </a:r>
            <a:r>
              <a:rPr sz="4000" spc="-100" dirty="0"/>
              <a:t> </a:t>
            </a:r>
            <a:r>
              <a:rPr sz="4000" dirty="0"/>
              <a:t>do</a:t>
            </a:r>
            <a:r>
              <a:rPr sz="4000" spc="-105" dirty="0"/>
              <a:t> </a:t>
            </a:r>
            <a:r>
              <a:rPr sz="4000" dirty="0"/>
              <a:t>away</a:t>
            </a:r>
            <a:r>
              <a:rPr sz="4000" spc="-85" dirty="0"/>
              <a:t> </a:t>
            </a:r>
            <a:r>
              <a:rPr sz="4000" dirty="0"/>
              <a:t>with</a:t>
            </a:r>
            <a:r>
              <a:rPr sz="4000" spc="-105" dirty="0"/>
              <a:t> </a:t>
            </a:r>
            <a:r>
              <a:rPr sz="4000" spc="-10" dirty="0"/>
              <a:t>stereotyping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316481"/>
            <a:ext cx="8073390" cy="45980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715" indent="-342900" algn="just">
              <a:lnSpc>
                <a:spcPts val="24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Advertisements,</a:t>
            </a:r>
            <a:r>
              <a:rPr sz="2500" spc="3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they</a:t>
            </a:r>
            <a:r>
              <a:rPr sz="2500" spc="3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say</a:t>
            </a:r>
            <a:r>
              <a:rPr sz="2500" spc="3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reflects</a:t>
            </a:r>
            <a:r>
              <a:rPr sz="2500" spc="3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3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prevailing</a:t>
            </a:r>
            <a:r>
              <a:rPr sz="2500" spc="3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trends</a:t>
            </a:r>
            <a:r>
              <a:rPr sz="2500" spc="33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in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society.</a:t>
            </a:r>
            <a:endParaRPr sz="2500">
              <a:latin typeface="Calibri"/>
              <a:cs typeface="Calibri"/>
            </a:endParaRPr>
          </a:p>
          <a:p>
            <a:pPr marL="355600" marR="5715" indent="-342900" algn="just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428625" algn="l"/>
              </a:tabLst>
            </a:pPr>
            <a:r>
              <a:rPr sz="2500" dirty="0">
                <a:latin typeface="Calibri"/>
                <a:cs typeface="Calibri"/>
              </a:rPr>
              <a:t>	A</a:t>
            </a:r>
            <a:r>
              <a:rPr sz="2500" spc="1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UNESCO</a:t>
            </a:r>
            <a:r>
              <a:rPr sz="2500" spc="1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report</a:t>
            </a:r>
            <a:r>
              <a:rPr sz="2500" spc="1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lists</a:t>
            </a:r>
            <a:r>
              <a:rPr sz="2500" spc="1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1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words</a:t>
            </a:r>
            <a:r>
              <a:rPr sz="2500" spc="1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women</a:t>
            </a:r>
            <a:r>
              <a:rPr sz="2500" spc="1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are</a:t>
            </a:r>
            <a:r>
              <a:rPr sz="2500" spc="2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described</a:t>
            </a:r>
            <a:r>
              <a:rPr sz="2500" spc="18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in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2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media:</a:t>
            </a:r>
            <a:r>
              <a:rPr sz="2500" spc="229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‘the</a:t>
            </a:r>
            <a:r>
              <a:rPr sz="2500" spc="2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glamorous</a:t>
            </a:r>
            <a:r>
              <a:rPr sz="2500" spc="2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sex</a:t>
            </a:r>
            <a:r>
              <a:rPr sz="2500" spc="2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kitten,</a:t>
            </a:r>
            <a:r>
              <a:rPr sz="2500" spc="2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2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sainted</a:t>
            </a:r>
            <a:r>
              <a:rPr sz="2500" spc="22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mother,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3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devious</a:t>
            </a:r>
            <a:r>
              <a:rPr sz="2500" spc="3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witch,</a:t>
            </a:r>
            <a:r>
              <a:rPr sz="2500" spc="3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39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hard-</a:t>
            </a:r>
            <a:r>
              <a:rPr sz="2500" dirty="0">
                <a:latin typeface="Calibri"/>
                <a:cs typeface="Calibri"/>
              </a:rPr>
              <a:t>faced</a:t>
            </a:r>
            <a:r>
              <a:rPr sz="2500" spc="3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corporate</a:t>
            </a:r>
            <a:r>
              <a:rPr sz="2500" spc="3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37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political climber.’</a:t>
            </a:r>
            <a:endParaRPr sz="2500">
              <a:latin typeface="Calibri"/>
              <a:cs typeface="Calibri"/>
            </a:endParaRPr>
          </a:p>
          <a:p>
            <a:pPr marL="355600" marR="6985" indent="-342900" algn="just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The</a:t>
            </a:r>
            <a:r>
              <a:rPr sz="2500" spc="4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report</a:t>
            </a:r>
            <a:r>
              <a:rPr sz="2500" spc="4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4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2009,</a:t>
            </a:r>
            <a:r>
              <a:rPr sz="2500" spc="4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fears</a:t>
            </a:r>
            <a:r>
              <a:rPr sz="2500" spc="4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that</a:t>
            </a:r>
            <a:r>
              <a:rPr sz="2500" spc="4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given</a:t>
            </a:r>
            <a:r>
              <a:rPr sz="2500" spc="4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4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current</a:t>
            </a:r>
            <a:r>
              <a:rPr sz="2500" spc="4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rate</a:t>
            </a:r>
            <a:r>
              <a:rPr sz="2500" spc="47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at </a:t>
            </a:r>
            <a:r>
              <a:rPr sz="2500" dirty="0">
                <a:latin typeface="Calibri"/>
                <a:cs typeface="Calibri"/>
              </a:rPr>
              <a:t>which</a:t>
            </a:r>
            <a:r>
              <a:rPr sz="2500" spc="5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stereotyping</a:t>
            </a:r>
            <a:r>
              <a:rPr sz="2500" spc="5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5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women</a:t>
            </a:r>
            <a:r>
              <a:rPr sz="2500" spc="5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take</a:t>
            </a:r>
            <a:r>
              <a:rPr sz="2500" spc="5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place,</a:t>
            </a:r>
            <a:r>
              <a:rPr sz="2500" spc="5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it</a:t>
            </a:r>
            <a:r>
              <a:rPr sz="2500" spc="5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would</a:t>
            </a:r>
            <a:r>
              <a:rPr sz="2500" spc="57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take </a:t>
            </a:r>
            <a:r>
              <a:rPr sz="2500" dirty="0">
                <a:latin typeface="Calibri"/>
                <a:cs typeface="Calibri"/>
              </a:rPr>
              <a:t>another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75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years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achieve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gender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equality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media!</a:t>
            </a:r>
            <a:endParaRPr sz="25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Gender</a:t>
            </a:r>
            <a:r>
              <a:rPr sz="2500" spc="4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sensitization</a:t>
            </a:r>
            <a:r>
              <a:rPr sz="2500" spc="4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4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4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Indian</a:t>
            </a:r>
            <a:r>
              <a:rPr sz="2500" spc="4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has</a:t>
            </a:r>
            <a:r>
              <a:rPr sz="2500" spc="4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4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</a:t>
            </a:r>
            <a:r>
              <a:rPr sz="2500" spc="4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made</a:t>
            </a:r>
            <a:r>
              <a:rPr sz="2500" spc="4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on</a:t>
            </a:r>
            <a:r>
              <a:rPr sz="2500" spc="470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a </a:t>
            </a:r>
            <a:r>
              <a:rPr sz="2500" dirty="0">
                <a:latin typeface="Calibri"/>
                <a:cs typeface="Calibri"/>
              </a:rPr>
              <a:t>priority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basis.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Mere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reporting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facts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figures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would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not </a:t>
            </a:r>
            <a:r>
              <a:rPr sz="2500" dirty="0">
                <a:latin typeface="Calibri"/>
                <a:cs typeface="Calibri"/>
              </a:rPr>
              <a:t>help</a:t>
            </a:r>
            <a:r>
              <a:rPr sz="2500" spc="22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229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bridging</a:t>
            </a:r>
            <a:r>
              <a:rPr sz="2500" spc="22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gender</a:t>
            </a:r>
            <a:r>
              <a:rPr sz="2500" spc="229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differences.</a:t>
            </a:r>
            <a:r>
              <a:rPr sz="2500" spc="229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It</a:t>
            </a:r>
            <a:r>
              <a:rPr sz="2500" spc="229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should</a:t>
            </a:r>
            <a:r>
              <a:rPr sz="2500" spc="22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play</a:t>
            </a:r>
            <a:r>
              <a:rPr sz="2500" spc="235" dirty="0">
                <a:latin typeface="Calibri"/>
                <a:cs typeface="Calibri"/>
              </a:rPr>
              <a:t>  </a:t>
            </a:r>
            <a:r>
              <a:rPr sz="2500" spc="-50" dirty="0">
                <a:latin typeface="Calibri"/>
                <a:cs typeface="Calibri"/>
              </a:rPr>
              <a:t>a </a:t>
            </a:r>
            <a:r>
              <a:rPr sz="2500" dirty="0">
                <a:latin typeface="Calibri"/>
                <a:cs typeface="Calibri"/>
              </a:rPr>
              <a:t>proactive</a:t>
            </a:r>
            <a:r>
              <a:rPr sz="2500" spc="2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role</a:t>
            </a:r>
            <a:r>
              <a:rPr sz="2500" spc="2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2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inculcating</a:t>
            </a:r>
            <a:r>
              <a:rPr sz="2500" spc="2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gender</a:t>
            </a:r>
            <a:r>
              <a:rPr sz="2500" spc="2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sensitivity</a:t>
            </a:r>
            <a:r>
              <a:rPr sz="2500" spc="2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229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ensure </a:t>
            </a:r>
            <a:r>
              <a:rPr sz="2500" dirty="0">
                <a:latin typeface="Calibri"/>
                <a:cs typeface="Calibri"/>
              </a:rPr>
              <a:t>that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women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are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not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depicted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poor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light.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907" y="2778379"/>
            <a:ext cx="35191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Gender</a:t>
            </a:r>
            <a:r>
              <a:rPr sz="3200" spc="-25" dirty="0"/>
              <a:t> </a:t>
            </a:r>
            <a:r>
              <a:rPr sz="3200" spc="-10" dirty="0"/>
              <a:t>Sensitization</a:t>
            </a:r>
            <a:endParaRPr sz="320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407034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40" dirty="0"/>
              <a:t> </a:t>
            </a:r>
            <a:r>
              <a:rPr dirty="0"/>
              <a:t>is</a:t>
            </a:r>
            <a:r>
              <a:rPr spc="-20" dirty="0"/>
              <a:t> </a:t>
            </a:r>
            <a:r>
              <a:rPr dirty="0"/>
              <a:t>Gender</a:t>
            </a:r>
            <a:r>
              <a:rPr spc="-20" dirty="0"/>
              <a:t> </a:t>
            </a:r>
            <a:r>
              <a:rPr spc="-10" dirty="0"/>
              <a:t>Sensitization?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61261"/>
            <a:ext cx="8074025" cy="463550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b="1" dirty="0">
                <a:latin typeface="Calibri"/>
                <a:cs typeface="Calibri"/>
              </a:rPr>
              <a:t>Gender</a:t>
            </a:r>
            <a:r>
              <a:rPr sz="2700" b="1" spc="160" dirty="0">
                <a:latin typeface="Calibri"/>
                <a:cs typeface="Calibri"/>
              </a:rPr>
              <a:t>  </a:t>
            </a:r>
            <a:r>
              <a:rPr sz="2700" b="1" dirty="0">
                <a:latin typeface="Calibri"/>
                <a:cs typeface="Calibri"/>
              </a:rPr>
              <a:t>sensitization</a:t>
            </a:r>
            <a:r>
              <a:rPr sz="2700" b="1" spc="1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refers</a:t>
            </a:r>
            <a:r>
              <a:rPr sz="2700" spc="1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1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1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modification</a:t>
            </a:r>
            <a:r>
              <a:rPr sz="2700" spc="155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of </a:t>
            </a:r>
            <a:r>
              <a:rPr sz="2700" dirty="0">
                <a:latin typeface="Calibri"/>
                <a:cs typeface="Calibri"/>
              </a:rPr>
              <a:t>behaviour</a:t>
            </a:r>
            <a:r>
              <a:rPr sz="2700" spc="14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1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raising</a:t>
            </a:r>
            <a:r>
              <a:rPr sz="2700" spc="14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awareness</a:t>
            </a:r>
            <a:r>
              <a:rPr sz="2700" spc="1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1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gender</a:t>
            </a:r>
            <a:r>
              <a:rPr sz="2700" spc="140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equality concerns.</a:t>
            </a:r>
            <a:endParaRPr sz="2700">
              <a:latin typeface="Calibri"/>
              <a:cs typeface="Calibri"/>
            </a:endParaRPr>
          </a:p>
          <a:p>
            <a:pPr marL="355600" marR="5715" indent="-342900" algn="just">
              <a:lnSpc>
                <a:spcPts val="259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Gender</a:t>
            </a:r>
            <a:r>
              <a:rPr sz="2700" spc="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sensitizing</a:t>
            </a:r>
            <a:r>
              <a:rPr sz="2700" spc="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"is</a:t>
            </a:r>
            <a:r>
              <a:rPr sz="2700" spc="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about</a:t>
            </a:r>
            <a:r>
              <a:rPr sz="2700" spc="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changing</a:t>
            </a:r>
            <a:r>
              <a:rPr sz="2700" spc="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behavior</a:t>
            </a:r>
            <a:r>
              <a:rPr sz="2700" spc="60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and </a:t>
            </a:r>
            <a:r>
              <a:rPr sz="2700" dirty="0">
                <a:latin typeface="Calibri"/>
                <a:cs typeface="Calibri"/>
              </a:rPr>
              <a:t>instilling</a:t>
            </a:r>
            <a:r>
              <a:rPr sz="2700" spc="4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empathy</a:t>
            </a:r>
            <a:r>
              <a:rPr sz="2700" spc="4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into</a:t>
            </a:r>
            <a:r>
              <a:rPr sz="2700" spc="4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40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views</a:t>
            </a:r>
            <a:r>
              <a:rPr sz="2700" spc="4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that</a:t>
            </a:r>
            <a:r>
              <a:rPr sz="2700" spc="40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we</a:t>
            </a:r>
            <a:r>
              <a:rPr sz="2700" spc="4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hold</a:t>
            </a:r>
            <a:r>
              <a:rPr sz="2700" spc="409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about </a:t>
            </a:r>
            <a:r>
              <a:rPr sz="2700" dirty="0">
                <a:latin typeface="Calibri"/>
                <a:cs typeface="Calibri"/>
              </a:rPr>
              <a:t>our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own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other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gender.“</a:t>
            </a:r>
            <a:endParaRPr sz="27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433070" algn="l"/>
              </a:tabLst>
            </a:pPr>
            <a:r>
              <a:rPr sz="2700" dirty="0">
                <a:latin typeface="Calibri"/>
                <a:cs typeface="Calibri"/>
              </a:rPr>
              <a:t>	It</a:t>
            </a:r>
            <a:r>
              <a:rPr sz="2700" spc="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helps</a:t>
            </a:r>
            <a:r>
              <a:rPr sz="2700" spc="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people</a:t>
            </a:r>
            <a:r>
              <a:rPr sz="2700" spc="2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2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"examining</a:t>
            </a:r>
            <a:r>
              <a:rPr sz="2700" spc="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their</a:t>
            </a:r>
            <a:r>
              <a:rPr sz="2700" spc="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personal</a:t>
            </a:r>
            <a:r>
              <a:rPr sz="2700" spc="2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attitudes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beliefs</a:t>
            </a:r>
            <a:r>
              <a:rPr sz="2700" spc="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1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questioning</a:t>
            </a:r>
            <a:r>
              <a:rPr sz="2700" spc="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'realities'</a:t>
            </a:r>
            <a:r>
              <a:rPr sz="2700" spc="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they</a:t>
            </a:r>
            <a:r>
              <a:rPr sz="2700" spc="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thought </a:t>
            </a:r>
            <a:r>
              <a:rPr sz="2700" dirty="0">
                <a:latin typeface="Calibri"/>
                <a:cs typeface="Calibri"/>
              </a:rPr>
              <a:t>they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know.“</a:t>
            </a:r>
            <a:endParaRPr sz="27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Gender</a:t>
            </a:r>
            <a:r>
              <a:rPr sz="2700" spc="2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sensitization</a:t>
            </a:r>
            <a:r>
              <a:rPr sz="2700" spc="2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2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about</a:t>
            </a:r>
            <a:r>
              <a:rPr sz="2700" spc="229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making</a:t>
            </a:r>
            <a:r>
              <a:rPr sz="2700" spc="229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people</a:t>
            </a:r>
            <a:r>
              <a:rPr sz="2700" spc="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aware</a:t>
            </a:r>
            <a:r>
              <a:rPr sz="2700" spc="21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of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4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need</a:t>
            </a:r>
            <a:r>
              <a:rPr sz="2700" spc="4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bring</a:t>
            </a:r>
            <a:r>
              <a:rPr sz="2700" spc="4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about</a:t>
            </a:r>
            <a:r>
              <a:rPr sz="2700" spc="4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quantum</a:t>
            </a:r>
            <a:r>
              <a:rPr sz="2700" spc="4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change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our </a:t>
            </a:r>
            <a:r>
              <a:rPr sz="2700" dirty="0">
                <a:latin typeface="Calibri"/>
                <a:cs typeface="Calibri"/>
              </a:rPr>
              <a:t>mindset</a:t>
            </a:r>
            <a:r>
              <a:rPr sz="2700" spc="9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which</a:t>
            </a:r>
            <a:r>
              <a:rPr sz="2700" spc="9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sees</a:t>
            </a:r>
            <a:r>
              <a:rPr sz="2700" spc="8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man</a:t>
            </a:r>
            <a:r>
              <a:rPr sz="2700" spc="9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as</a:t>
            </a:r>
            <a:r>
              <a:rPr sz="2700" spc="9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9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bread</a:t>
            </a:r>
            <a:r>
              <a:rPr sz="2700" spc="9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winner</a:t>
            </a:r>
            <a:r>
              <a:rPr sz="2700" spc="90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and </a:t>
            </a:r>
            <a:r>
              <a:rPr sz="2700" dirty="0">
                <a:latin typeface="Calibri"/>
                <a:cs typeface="Calibri"/>
              </a:rPr>
              <a:t>woman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house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keeper.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756285">
              <a:lnSpc>
                <a:spcPct val="100000"/>
              </a:lnSpc>
              <a:spcBef>
                <a:spcPts val="105"/>
              </a:spcBef>
            </a:pPr>
            <a:r>
              <a:rPr dirty="0"/>
              <a:t>Why</a:t>
            </a:r>
            <a:r>
              <a:rPr spc="-60" dirty="0"/>
              <a:t> </a:t>
            </a:r>
            <a:r>
              <a:rPr dirty="0"/>
              <a:t>Gender</a:t>
            </a:r>
            <a:r>
              <a:rPr spc="-85" dirty="0"/>
              <a:t> </a:t>
            </a:r>
            <a:r>
              <a:rPr spc="-10" dirty="0"/>
              <a:t>Sensitization?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87186" rIns="0" bIns="0" rtlCol="0">
            <a:spAutoFit/>
          </a:bodyPr>
          <a:lstStyle/>
          <a:p>
            <a:pPr marL="355600" marR="5715" indent="-342900" algn="just">
              <a:lnSpc>
                <a:spcPts val="2590"/>
              </a:lnSpc>
              <a:spcBef>
                <a:spcPts val="7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/>
              <a:t>Gender</a:t>
            </a:r>
            <a:r>
              <a:rPr spc="575" dirty="0"/>
              <a:t> </a:t>
            </a:r>
            <a:r>
              <a:rPr dirty="0"/>
              <a:t>sensitivity</a:t>
            </a:r>
            <a:r>
              <a:rPr spc="575" dirty="0"/>
              <a:t> </a:t>
            </a:r>
            <a:r>
              <a:rPr dirty="0"/>
              <a:t>helps</a:t>
            </a:r>
            <a:r>
              <a:rPr spc="575" dirty="0"/>
              <a:t> </a:t>
            </a:r>
            <a:r>
              <a:rPr dirty="0"/>
              <a:t>to</a:t>
            </a:r>
            <a:r>
              <a:rPr spc="580" dirty="0"/>
              <a:t> </a:t>
            </a:r>
            <a:r>
              <a:rPr dirty="0"/>
              <a:t>generate</a:t>
            </a:r>
            <a:r>
              <a:rPr spc="575" dirty="0"/>
              <a:t> </a:t>
            </a:r>
            <a:r>
              <a:rPr dirty="0"/>
              <a:t>respect</a:t>
            </a:r>
            <a:r>
              <a:rPr spc="570" dirty="0"/>
              <a:t> </a:t>
            </a:r>
            <a:r>
              <a:rPr dirty="0"/>
              <a:t>for</a:t>
            </a:r>
            <a:r>
              <a:rPr spc="570" dirty="0"/>
              <a:t> </a:t>
            </a:r>
            <a:r>
              <a:rPr spc="-25" dirty="0"/>
              <a:t>the </a:t>
            </a:r>
            <a:r>
              <a:rPr dirty="0"/>
              <a:t>individual</a:t>
            </a:r>
            <a:r>
              <a:rPr spc="-45" dirty="0"/>
              <a:t> </a:t>
            </a:r>
            <a:r>
              <a:rPr spc="-10" dirty="0"/>
              <a:t>regardless</a:t>
            </a:r>
            <a:r>
              <a:rPr spc="-50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spc="-20" dirty="0"/>
              <a:t>sex.</a:t>
            </a:r>
          </a:p>
          <a:p>
            <a:pPr marL="355600" marR="6350" indent="-342900" algn="just">
              <a:lnSpc>
                <a:spcPct val="8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433070" algn="l"/>
              </a:tabLst>
            </a:pPr>
            <a:r>
              <a:rPr dirty="0"/>
              <a:t>	Gender</a:t>
            </a:r>
            <a:r>
              <a:rPr spc="204" dirty="0"/>
              <a:t> </a:t>
            </a:r>
            <a:r>
              <a:rPr dirty="0"/>
              <a:t>sensitivity</a:t>
            </a:r>
            <a:r>
              <a:rPr spc="204" dirty="0"/>
              <a:t> </a:t>
            </a:r>
            <a:r>
              <a:rPr dirty="0"/>
              <a:t>is</a:t>
            </a:r>
            <a:r>
              <a:rPr spc="195" dirty="0"/>
              <a:t> </a:t>
            </a:r>
            <a:r>
              <a:rPr dirty="0"/>
              <a:t>not</a:t>
            </a:r>
            <a:r>
              <a:rPr spc="200" dirty="0"/>
              <a:t> </a:t>
            </a:r>
            <a:r>
              <a:rPr dirty="0"/>
              <a:t>about</a:t>
            </a:r>
            <a:r>
              <a:rPr spc="185" dirty="0"/>
              <a:t> </a:t>
            </a:r>
            <a:r>
              <a:rPr dirty="0"/>
              <a:t>pitting</a:t>
            </a:r>
            <a:r>
              <a:rPr spc="200" dirty="0"/>
              <a:t> </a:t>
            </a:r>
            <a:r>
              <a:rPr dirty="0"/>
              <a:t>women</a:t>
            </a:r>
            <a:r>
              <a:rPr spc="204" dirty="0"/>
              <a:t> </a:t>
            </a:r>
            <a:r>
              <a:rPr spc="-10" dirty="0"/>
              <a:t>against </a:t>
            </a:r>
            <a:r>
              <a:rPr dirty="0"/>
              <a:t>men.</a:t>
            </a:r>
            <a:r>
              <a:rPr spc="220" dirty="0"/>
              <a:t>  </a:t>
            </a:r>
            <a:r>
              <a:rPr dirty="0"/>
              <a:t>On</a:t>
            </a:r>
            <a:r>
              <a:rPr spc="215" dirty="0"/>
              <a:t>  </a:t>
            </a:r>
            <a:r>
              <a:rPr dirty="0"/>
              <a:t>the</a:t>
            </a:r>
            <a:r>
              <a:rPr spc="215" dirty="0"/>
              <a:t>  </a:t>
            </a:r>
            <a:r>
              <a:rPr dirty="0"/>
              <a:t>contrary</a:t>
            </a:r>
            <a:r>
              <a:rPr spc="225" dirty="0"/>
              <a:t>  </a:t>
            </a:r>
            <a:r>
              <a:rPr dirty="0"/>
              <a:t>,</a:t>
            </a:r>
            <a:r>
              <a:rPr spc="220" dirty="0"/>
              <a:t>  </a:t>
            </a:r>
            <a:r>
              <a:rPr dirty="0"/>
              <a:t>education</a:t>
            </a:r>
            <a:r>
              <a:rPr spc="215" dirty="0"/>
              <a:t>  </a:t>
            </a:r>
            <a:r>
              <a:rPr dirty="0"/>
              <a:t>that</a:t>
            </a:r>
            <a:r>
              <a:rPr spc="220" dirty="0"/>
              <a:t>  </a:t>
            </a:r>
            <a:r>
              <a:rPr dirty="0"/>
              <a:t>is</a:t>
            </a:r>
            <a:r>
              <a:rPr spc="220" dirty="0"/>
              <a:t>  </a:t>
            </a:r>
            <a:r>
              <a:rPr spc="-10" dirty="0"/>
              <a:t>gender </a:t>
            </a:r>
            <a:r>
              <a:rPr dirty="0"/>
              <a:t>sensitive</a:t>
            </a:r>
            <a:r>
              <a:rPr spc="-60" dirty="0"/>
              <a:t> </a:t>
            </a:r>
            <a:r>
              <a:rPr dirty="0"/>
              <a:t>benefits</a:t>
            </a:r>
            <a:r>
              <a:rPr spc="-65" dirty="0"/>
              <a:t> </a:t>
            </a:r>
            <a:r>
              <a:rPr dirty="0"/>
              <a:t>members</a:t>
            </a:r>
            <a:r>
              <a:rPr spc="-5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both</a:t>
            </a:r>
            <a:r>
              <a:rPr spc="-50" dirty="0"/>
              <a:t> </a:t>
            </a:r>
            <a:r>
              <a:rPr spc="-10" dirty="0"/>
              <a:t>sexes.</a:t>
            </a:r>
          </a:p>
          <a:p>
            <a:pPr marL="355600" marR="5080" indent="-342900" algn="just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/>
              <a:t>It</a:t>
            </a:r>
            <a:r>
              <a:rPr spc="85" dirty="0"/>
              <a:t> </a:t>
            </a:r>
            <a:r>
              <a:rPr dirty="0"/>
              <a:t>helps</a:t>
            </a:r>
            <a:r>
              <a:rPr spc="100" dirty="0"/>
              <a:t> </a:t>
            </a:r>
            <a:r>
              <a:rPr dirty="0"/>
              <a:t>them</a:t>
            </a:r>
            <a:r>
              <a:rPr spc="110" dirty="0"/>
              <a:t> </a:t>
            </a:r>
            <a:r>
              <a:rPr dirty="0"/>
              <a:t>determine</a:t>
            </a:r>
            <a:r>
              <a:rPr spc="90" dirty="0"/>
              <a:t> </a:t>
            </a:r>
            <a:r>
              <a:rPr dirty="0"/>
              <a:t>which</a:t>
            </a:r>
            <a:r>
              <a:rPr spc="100" dirty="0"/>
              <a:t> </a:t>
            </a:r>
            <a:r>
              <a:rPr dirty="0"/>
              <a:t>assumptions</a:t>
            </a:r>
            <a:r>
              <a:rPr spc="105" dirty="0"/>
              <a:t> </a:t>
            </a:r>
            <a:r>
              <a:rPr dirty="0"/>
              <a:t>in</a:t>
            </a:r>
            <a:r>
              <a:rPr spc="100" dirty="0"/>
              <a:t> </a:t>
            </a:r>
            <a:r>
              <a:rPr spc="-10" dirty="0"/>
              <a:t>matters </a:t>
            </a:r>
            <a:r>
              <a:rPr dirty="0"/>
              <a:t>of</a:t>
            </a:r>
            <a:r>
              <a:rPr spc="415" dirty="0"/>
              <a:t>  </a:t>
            </a:r>
            <a:r>
              <a:rPr dirty="0"/>
              <a:t>gender</a:t>
            </a:r>
            <a:r>
              <a:rPr spc="420" dirty="0"/>
              <a:t>  </a:t>
            </a:r>
            <a:r>
              <a:rPr dirty="0"/>
              <a:t>are</a:t>
            </a:r>
            <a:r>
              <a:rPr spc="420" dirty="0"/>
              <a:t>  </a:t>
            </a:r>
            <a:r>
              <a:rPr dirty="0"/>
              <a:t>valid</a:t>
            </a:r>
            <a:r>
              <a:rPr spc="415" dirty="0"/>
              <a:t>  </a:t>
            </a:r>
            <a:r>
              <a:rPr dirty="0"/>
              <a:t>and</a:t>
            </a:r>
            <a:r>
              <a:rPr spc="415" dirty="0"/>
              <a:t>  </a:t>
            </a:r>
            <a:r>
              <a:rPr dirty="0"/>
              <a:t>which</a:t>
            </a:r>
            <a:r>
              <a:rPr spc="415" dirty="0"/>
              <a:t>  </a:t>
            </a:r>
            <a:r>
              <a:rPr dirty="0"/>
              <a:t>are</a:t>
            </a:r>
            <a:r>
              <a:rPr spc="409" dirty="0"/>
              <a:t>  </a:t>
            </a:r>
            <a:r>
              <a:rPr spc="-10" dirty="0"/>
              <a:t>stereotyped generalizations.</a:t>
            </a:r>
          </a:p>
          <a:p>
            <a:pPr marL="355600" marR="5080" indent="-342900" algn="just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/>
              <a:t>Gender</a:t>
            </a:r>
            <a:r>
              <a:rPr spc="185" dirty="0"/>
              <a:t> </a:t>
            </a:r>
            <a:r>
              <a:rPr dirty="0"/>
              <a:t>awareness</a:t>
            </a:r>
            <a:r>
              <a:rPr spc="195" dirty="0"/>
              <a:t> </a:t>
            </a:r>
            <a:r>
              <a:rPr dirty="0"/>
              <a:t>requires</a:t>
            </a:r>
            <a:r>
              <a:rPr spc="180" dirty="0"/>
              <a:t> </a:t>
            </a:r>
            <a:r>
              <a:rPr dirty="0"/>
              <a:t>not</a:t>
            </a:r>
            <a:r>
              <a:rPr spc="175" dirty="0"/>
              <a:t> </a:t>
            </a:r>
            <a:r>
              <a:rPr dirty="0"/>
              <a:t>only</a:t>
            </a:r>
            <a:r>
              <a:rPr spc="195" dirty="0"/>
              <a:t> </a:t>
            </a:r>
            <a:r>
              <a:rPr dirty="0"/>
              <a:t>intellectual</a:t>
            </a:r>
            <a:r>
              <a:rPr spc="200" dirty="0"/>
              <a:t> </a:t>
            </a:r>
            <a:r>
              <a:rPr spc="-10" dirty="0"/>
              <a:t>effort </a:t>
            </a:r>
            <a:r>
              <a:rPr dirty="0"/>
              <a:t>but</a:t>
            </a:r>
            <a:r>
              <a:rPr spc="210" dirty="0"/>
              <a:t> </a:t>
            </a:r>
            <a:r>
              <a:rPr dirty="0"/>
              <a:t>also</a:t>
            </a:r>
            <a:r>
              <a:rPr spc="225" dirty="0"/>
              <a:t> </a:t>
            </a:r>
            <a:r>
              <a:rPr dirty="0"/>
              <a:t>sensitivity</a:t>
            </a:r>
            <a:r>
              <a:rPr spc="220" dirty="0"/>
              <a:t> </a:t>
            </a:r>
            <a:r>
              <a:rPr dirty="0"/>
              <a:t>and</a:t>
            </a:r>
            <a:r>
              <a:rPr spc="220" dirty="0"/>
              <a:t> </a:t>
            </a:r>
            <a:r>
              <a:rPr dirty="0"/>
              <a:t>open</a:t>
            </a:r>
            <a:r>
              <a:rPr spc="210" dirty="0"/>
              <a:t> </a:t>
            </a:r>
            <a:r>
              <a:rPr dirty="0"/>
              <a:t>mindedness.</a:t>
            </a:r>
            <a:r>
              <a:rPr spc="210" dirty="0"/>
              <a:t> </a:t>
            </a:r>
            <a:r>
              <a:rPr dirty="0"/>
              <a:t>It</a:t>
            </a:r>
            <a:r>
              <a:rPr spc="210" dirty="0"/>
              <a:t> </a:t>
            </a:r>
            <a:r>
              <a:rPr dirty="0"/>
              <a:t>opens</a:t>
            </a:r>
            <a:r>
              <a:rPr spc="210" dirty="0"/>
              <a:t> </a:t>
            </a:r>
            <a:r>
              <a:rPr spc="-25" dirty="0"/>
              <a:t>up </a:t>
            </a:r>
            <a:r>
              <a:rPr dirty="0"/>
              <a:t>the</a:t>
            </a:r>
            <a:r>
              <a:rPr spc="135" dirty="0"/>
              <a:t>  </a:t>
            </a:r>
            <a:r>
              <a:rPr dirty="0"/>
              <a:t>widest</a:t>
            </a:r>
            <a:r>
              <a:rPr spc="150" dirty="0"/>
              <a:t>  </a:t>
            </a:r>
            <a:r>
              <a:rPr dirty="0"/>
              <a:t>possible</a:t>
            </a:r>
            <a:r>
              <a:rPr spc="140" dirty="0"/>
              <a:t>  </a:t>
            </a:r>
            <a:r>
              <a:rPr dirty="0"/>
              <a:t>range</a:t>
            </a:r>
            <a:r>
              <a:rPr spc="150" dirty="0"/>
              <a:t>  </a:t>
            </a:r>
            <a:r>
              <a:rPr dirty="0"/>
              <a:t>of</a:t>
            </a:r>
            <a:r>
              <a:rPr spc="145" dirty="0"/>
              <a:t>  </a:t>
            </a:r>
            <a:r>
              <a:rPr dirty="0"/>
              <a:t>life</a:t>
            </a:r>
            <a:r>
              <a:rPr spc="150" dirty="0"/>
              <a:t>  </a:t>
            </a:r>
            <a:r>
              <a:rPr dirty="0"/>
              <a:t>options</a:t>
            </a:r>
            <a:r>
              <a:rPr spc="145" dirty="0"/>
              <a:t>  </a:t>
            </a:r>
            <a:r>
              <a:rPr dirty="0"/>
              <a:t>for</a:t>
            </a:r>
            <a:r>
              <a:rPr spc="140" dirty="0"/>
              <a:t>  </a:t>
            </a:r>
            <a:r>
              <a:rPr spc="-20" dirty="0"/>
              <a:t>both </a:t>
            </a:r>
            <a:r>
              <a:rPr dirty="0"/>
              <a:t>women</a:t>
            </a:r>
            <a:r>
              <a:rPr spc="-40" dirty="0"/>
              <a:t> </a:t>
            </a:r>
            <a:r>
              <a:rPr dirty="0"/>
              <a:t>and</a:t>
            </a:r>
            <a:r>
              <a:rPr spc="-40" dirty="0"/>
              <a:t> </a:t>
            </a:r>
            <a:r>
              <a:rPr spc="-20" dirty="0"/>
              <a:t>men.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8398" y="191846"/>
            <a:ext cx="77495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80160" marR="5080" indent="-1268095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Why</a:t>
            </a:r>
            <a:r>
              <a:rPr sz="4000" spc="-135" dirty="0"/>
              <a:t> </a:t>
            </a:r>
            <a:r>
              <a:rPr sz="4000" dirty="0"/>
              <a:t>Is</a:t>
            </a:r>
            <a:r>
              <a:rPr sz="4000" spc="-150" dirty="0"/>
              <a:t> </a:t>
            </a:r>
            <a:r>
              <a:rPr sz="4000" dirty="0"/>
              <a:t>Gender</a:t>
            </a:r>
            <a:r>
              <a:rPr sz="4000" spc="-130" dirty="0"/>
              <a:t> </a:t>
            </a:r>
            <a:r>
              <a:rPr sz="4000" dirty="0"/>
              <a:t>Sensitivity</a:t>
            </a:r>
            <a:r>
              <a:rPr sz="4000" spc="-110" dirty="0"/>
              <a:t> </a:t>
            </a:r>
            <a:r>
              <a:rPr sz="4000" spc="-30" dirty="0"/>
              <a:t>Training</a:t>
            </a:r>
            <a:r>
              <a:rPr sz="4000" spc="-120" dirty="0"/>
              <a:t> </a:t>
            </a:r>
            <a:r>
              <a:rPr sz="4000" spc="-25" dirty="0"/>
              <a:t>at </a:t>
            </a:r>
            <a:r>
              <a:rPr sz="4000" spc="-20" dirty="0"/>
              <a:t>Workplace</a:t>
            </a:r>
            <a:r>
              <a:rPr sz="4000" spc="-85" dirty="0"/>
              <a:t> </a:t>
            </a:r>
            <a:r>
              <a:rPr sz="4000" dirty="0"/>
              <a:t>is</a:t>
            </a:r>
            <a:r>
              <a:rPr sz="4000" spc="-114" dirty="0"/>
              <a:t> </a:t>
            </a:r>
            <a:r>
              <a:rPr sz="4000" spc="-10" dirty="0"/>
              <a:t>Important?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37461"/>
            <a:ext cx="8074659" cy="488188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The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contemporary</a:t>
            </a:r>
            <a:r>
              <a:rPr sz="2700" spc="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workplace</a:t>
            </a:r>
            <a:r>
              <a:rPr sz="2700" spc="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very</a:t>
            </a:r>
            <a:r>
              <a:rPr sz="2700" spc="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diverse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45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is </a:t>
            </a:r>
            <a:r>
              <a:rPr sz="2700" dirty="0">
                <a:latin typeface="Calibri"/>
                <a:cs typeface="Calibri"/>
              </a:rPr>
              <a:t>becoming</a:t>
            </a:r>
            <a:r>
              <a:rPr sz="2700" spc="1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more</a:t>
            </a:r>
            <a:r>
              <a:rPr sz="2700" spc="1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so</a:t>
            </a:r>
            <a:r>
              <a:rPr sz="2700" spc="1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every</a:t>
            </a:r>
            <a:r>
              <a:rPr sz="2700" spc="17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day.</a:t>
            </a:r>
            <a:r>
              <a:rPr sz="2700" spc="17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Employees</a:t>
            </a:r>
            <a:r>
              <a:rPr sz="2700" spc="1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need</a:t>
            </a:r>
            <a:r>
              <a:rPr sz="2700" spc="160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to </a:t>
            </a:r>
            <a:r>
              <a:rPr sz="2700" dirty="0">
                <a:latin typeface="Calibri"/>
                <a:cs typeface="Calibri"/>
              </a:rPr>
              <a:t>understand,</a:t>
            </a:r>
            <a:r>
              <a:rPr sz="2700" spc="2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</a:t>
            </a:r>
            <a:r>
              <a:rPr sz="2700" spc="2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sensitive,</a:t>
            </a:r>
            <a:r>
              <a:rPr sz="2700" spc="2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2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</a:t>
            </a:r>
            <a:r>
              <a:rPr sz="2700" spc="2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able</a:t>
            </a:r>
            <a:r>
              <a:rPr sz="2700" spc="2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2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adapt</a:t>
            </a:r>
            <a:r>
              <a:rPr sz="2700" spc="2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29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the </a:t>
            </a:r>
            <a:r>
              <a:rPr sz="2700" dirty="0">
                <a:latin typeface="Calibri"/>
                <a:cs typeface="Calibri"/>
              </a:rPr>
              <a:t>various</a:t>
            </a:r>
            <a:r>
              <a:rPr sz="2700" spc="32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needs,</a:t>
            </a:r>
            <a:r>
              <a:rPr sz="2700" spc="33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concerns,</a:t>
            </a:r>
            <a:r>
              <a:rPr sz="2700" spc="32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32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characteristics</a:t>
            </a:r>
            <a:r>
              <a:rPr sz="2700" spc="33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325" dirty="0">
                <a:latin typeface="Calibri"/>
                <a:cs typeface="Calibri"/>
              </a:rPr>
              <a:t>  </a:t>
            </a:r>
            <a:r>
              <a:rPr sz="2700" spc="-50" dirty="0">
                <a:latin typeface="Calibri"/>
                <a:cs typeface="Calibri"/>
              </a:rPr>
              <a:t>a </a:t>
            </a:r>
            <a:r>
              <a:rPr sz="2700" dirty="0">
                <a:latin typeface="Calibri"/>
                <a:cs typeface="Calibri"/>
              </a:rPr>
              <a:t>multitude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different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people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including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women.</a:t>
            </a:r>
            <a:endParaRPr sz="2700">
              <a:latin typeface="Calibri"/>
              <a:cs typeface="Calibri"/>
            </a:endParaRPr>
          </a:p>
          <a:p>
            <a:pPr marL="355600" marR="6350" indent="-342900" algn="just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Gender</a:t>
            </a:r>
            <a:r>
              <a:rPr sz="2700" spc="2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Sensitivity</a:t>
            </a:r>
            <a:r>
              <a:rPr sz="2700" spc="20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training</a:t>
            </a:r>
            <a:r>
              <a:rPr sz="2700" spc="2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will</a:t>
            </a:r>
            <a:r>
              <a:rPr sz="2700" spc="22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help</a:t>
            </a:r>
            <a:r>
              <a:rPr sz="2700" spc="2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employees</a:t>
            </a:r>
            <a:r>
              <a:rPr sz="2700" spc="210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to </a:t>
            </a:r>
            <a:r>
              <a:rPr sz="2700" dirty="0">
                <a:latin typeface="Calibri"/>
                <a:cs typeface="Calibri"/>
              </a:rPr>
              <a:t>personally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cultivate</a:t>
            </a:r>
            <a:r>
              <a:rPr sz="2700" spc="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good</a:t>
            </a:r>
            <a:r>
              <a:rPr sz="2700" spc="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interpersonal</a:t>
            </a:r>
            <a:r>
              <a:rPr sz="2700" spc="60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relationships </a:t>
            </a:r>
            <a:r>
              <a:rPr sz="2700" dirty="0">
                <a:latin typeface="Calibri"/>
                <a:cs typeface="Calibri"/>
              </a:rPr>
              <a:t>with</a:t>
            </a:r>
            <a:r>
              <a:rPr sz="2700" spc="38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members</a:t>
            </a:r>
            <a:r>
              <a:rPr sz="2700" spc="37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37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their</a:t>
            </a:r>
            <a:r>
              <a:rPr sz="2700" spc="3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team</a:t>
            </a:r>
            <a:r>
              <a:rPr sz="2700" spc="37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3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help</a:t>
            </a:r>
            <a:r>
              <a:rPr sz="2700" spc="375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facilitate </a:t>
            </a:r>
            <a:r>
              <a:rPr sz="2700" dirty="0">
                <a:latin typeface="Calibri"/>
                <a:cs typeface="Calibri"/>
              </a:rPr>
              <a:t>respective</a:t>
            </a:r>
            <a:r>
              <a:rPr sz="2700" spc="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productive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group</a:t>
            </a:r>
            <a:r>
              <a:rPr sz="2700" spc="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relations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among</a:t>
            </a:r>
            <a:r>
              <a:rPr sz="2700" spc="2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team </a:t>
            </a:r>
            <a:r>
              <a:rPr sz="2700" spc="-10" dirty="0">
                <a:latin typeface="Calibri"/>
                <a:cs typeface="Calibri"/>
              </a:rPr>
              <a:t>members.</a:t>
            </a:r>
            <a:endParaRPr sz="27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It</a:t>
            </a:r>
            <a:r>
              <a:rPr sz="2700" spc="10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helps</a:t>
            </a:r>
            <a:r>
              <a:rPr sz="2700" spc="11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11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develop</a:t>
            </a:r>
            <a:r>
              <a:rPr sz="2700" spc="1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11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cordial</a:t>
            </a:r>
            <a:r>
              <a:rPr sz="2700" spc="10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10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amiable</a:t>
            </a:r>
            <a:r>
              <a:rPr sz="2700" spc="114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working </a:t>
            </a:r>
            <a:r>
              <a:rPr sz="2700" dirty="0">
                <a:latin typeface="Calibri"/>
                <a:cs typeface="Calibri"/>
              </a:rPr>
              <a:t>environment</a:t>
            </a:r>
            <a:r>
              <a:rPr sz="2700" spc="3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where</a:t>
            </a:r>
            <a:r>
              <a:rPr sz="2700" spc="3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there</a:t>
            </a:r>
            <a:r>
              <a:rPr sz="2700" spc="3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3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mutual</a:t>
            </a:r>
            <a:r>
              <a:rPr sz="2700" spc="3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respect</a:t>
            </a:r>
            <a:r>
              <a:rPr sz="2700" spc="3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31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trust </a:t>
            </a:r>
            <a:r>
              <a:rPr sz="2700" dirty="0">
                <a:latin typeface="Calibri"/>
                <a:cs typeface="Calibri"/>
              </a:rPr>
              <a:t>between</a:t>
            </a:r>
            <a:r>
              <a:rPr sz="2700" spc="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sexes,</a:t>
            </a:r>
            <a:r>
              <a:rPr sz="2700" spc="5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without</a:t>
            </a:r>
            <a:r>
              <a:rPr sz="2700" spc="5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sexual</a:t>
            </a:r>
            <a:r>
              <a:rPr sz="2700" spc="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innuendoes</a:t>
            </a:r>
            <a:r>
              <a:rPr sz="2700" spc="60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and </a:t>
            </a:r>
            <a:r>
              <a:rPr sz="2700" dirty="0">
                <a:latin typeface="Calibri"/>
                <a:cs typeface="Calibri"/>
              </a:rPr>
              <a:t>obstructive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chauvinism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mar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atmosphere.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2490" y="496646"/>
            <a:ext cx="77965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Objective</a:t>
            </a:r>
            <a:r>
              <a:rPr sz="4000" spc="-175" dirty="0"/>
              <a:t> </a:t>
            </a:r>
            <a:r>
              <a:rPr sz="4000" dirty="0"/>
              <a:t>Gender</a:t>
            </a:r>
            <a:r>
              <a:rPr sz="4000" spc="-175" dirty="0"/>
              <a:t> </a:t>
            </a:r>
            <a:r>
              <a:rPr sz="4000" dirty="0"/>
              <a:t>Sensitivity</a:t>
            </a:r>
            <a:r>
              <a:rPr sz="4000" spc="-180" dirty="0"/>
              <a:t> </a:t>
            </a:r>
            <a:r>
              <a:rPr sz="4000" spc="-10" dirty="0"/>
              <a:t>Training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58797"/>
            <a:ext cx="8073390" cy="412369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 algn="just">
              <a:lnSpc>
                <a:spcPct val="9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13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primary</a:t>
            </a:r>
            <a:r>
              <a:rPr sz="3200" spc="13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objective</a:t>
            </a:r>
            <a:r>
              <a:rPr sz="3200" spc="14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13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gender</a:t>
            </a:r>
            <a:r>
              <a:rPr sz="3200" spc="13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sensitivity </a:t>
            </a:r>
            <a:r>
              <a:rPr sz="3200" dirty="0">
                <a:latin typeface="Calibri"/>
                <a:cs typeface="Calibri"/>
              </a:rPr>
              <a:t>training</a:t>
            </a:r>
            <a:r>
              <a:rPr sz="3200" spc="2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2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2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educate</a:t>
            </a:r>
            <a:r>
              <a:rPr sz="3200" spc="2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you</a:t>
            </a:r>
            <a:r>
              <a:rPr sz="3200" spc="26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2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26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other </a:t>
            </a:r>
            <a:r>
              <a:rPr sz="3200" dirty="0">
                <a:latin typeface="Calibri"/>
                <a:cs typeface="Calibri"/>
              </a:rPr>
              <a:t>participants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about</a:t>
            </a:r>
            <a:r>
              <a:rPr sz="3200" spc="2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2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needs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2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concerns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women</a:t>
            </a:r>
            <a:r>
              <a:rPr sz="3200" spc="6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6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more</a:t>
            </a:r>
            <a:r>
              <a:rPr sz="3200" spc="6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constructive</a:t>
            </a:r>
            <a:r>
              <a:rPr sz="3200" spc="6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behavior</a:t>
            </a:r>
            <a:r>
              <a:rPr sz="3200" spc="68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that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2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2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beneficial</a:t>
            </a:r>
            <a:r>
              <a:rPr sz="3200" spc="2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25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you</a:t>
            </a:r>
            <a:r>
              <a:rPr sz="3200" spc="25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2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everyone</a:t>
            </a:r>
            <a:r>
              <a:rPr sz="3200" spc="2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else</a:t>
            </a:r>
            <a:r>
              <a:rPr sz="3200" spc="2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organization.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  <a:tab pos="445770" algn="l"/>
              </a:tabLst>
            </a:pPr>
            <a:r>
              <a:rPr sz="3200" dirty="0">
                <a:latin typeface="Calibri"/>
                <a:cs typeface="Calibri"/>
              </a:rPr>
              <a:t>	It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helps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individual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providing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insight</a:t>
            </a:r>
            <a:r>
              <a:rPr sz="3200" spc="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into </a:t>
            </a:r>
            <a:r>
              <a:rPr sz="3200" dirty="0">
                <a:latin typeface="Calibri"/>
                <a:cs typeface="Calibri"/>
              </a:rPr>
              <a:t>your</a:t>
            </a:r>
            <a:r>
              <a:rPr sz="3200" spc="340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behavior</a:t>
            </a:r>
            <a:r>
              <a:rPr sz="3200" spc="345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355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helps</a:t>
            </a:r>
            <a:r>
              <a:rPr sz="3200" spc="345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you</a:t>
            </a:r>
            <a:r>
              <a:rPr sz="3200" spc="350" dirty="0">
                <a:latin typeface="Calibri"/>
                <a:cs typeface="Calibri"/>
              </a:rPr>
              <a:t>   </a:t>
            </a:r>
            <a:r>
              <a:rPr sz="3200" spc="-10" dirty="0">
                <a:latin typeface="Calibri"/>
                <a:cs typeface="Calibri"/>
              </a:rPr>
              <a:t>develop </a:t>
            </a:r>
            <a:r>
              <a:rPr sz="3200" dirty="0">
                <a:latin typeface="Calibri"/>
                <a:cs typeface="Calibri"/>
              </a:rPr>
              <a:t>corrective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emotional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behavioral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actions.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4085" y="496646"/>
            <a:ext cx="78752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Moral</a:t>
            </a:r>
            <a:r>
              <a:rPr sz="4000" spc="-145" dirty="0"/>
              <a:t> </a:t>
            </a:r>
            <a:r>
              <a:rPr sz="4000" spc="-20" dirty="0"/>
              <a:t>Values</a:t>
            </a:r>
            <a:r>
              <a:rPr sz="4000" spc="-145" dirty="0"/>
              <a:t> </a:t>
            </a:r>
            <a:r>
              <a:rPr sz="4000" dirty="0"/>
              <a:t>should</a:t>
            </a:r>
            <a:r>
              <a:rPr sz="4000" spc="-140" dirty="0"/>
              <a:t> </a:t>
            </a:r>
            <a:r>
              <a:rPr sz="4000" dirty="0"/>
              <a:t>start</a:t>
            </a:r>
            <a:r>
              <a:rPr sz="4000" spc="-140" dirty="0"/>
              <a:t> </a:t>
            </a:r>
            <a:r>
              <a:rPr sz="4000" dirty="0"/>
              <a:t>from</a:t>
            </a:r>
            <a:r>
              <a:rPr sz="4000" spc="-155" dirty="0"/>
              <a:t> </a:t>
            </a:r>
            <a:r>
              <a:rPr sz="4000" spc="-20" dirty="0"/>
              <a:t>home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316481"/>
            <a:ext cx="8072755" cy="52076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715" indent="-342900" algn="just">
              <a:lnSpc>
                <a:spcPts val="24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A</a:t>
            </a:r>
            <a:r>
              <a:rPr sz="2500" spc="3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society</a:t>
            </a:r>
            <a:r>
              <a:rPr sz="2500" spc="3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can</a:t>
            </a:r>
            <a:r>
              <a:rPr sz="2500" spc="4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only</a:t>
            </a:r>
            <a:r>
              <a:rPr sz="2500" spc="3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</a:t>
            </a:r>
            <a:r>
              <a:rPr sz="2500" spc="3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progressive</a:t>
            </a:r>
            <a:r>
              <a:rPr sz="2500" spc="3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if</a:t>
            </a:r>
            <a:r>
              <a:rPr sz="2500" spc="3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we</a:t>
            </a:r>
            <a:r>
              <a:rPr sz="2500" spc="3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recognize</a:t>
            </a:r>
            <a:r>
              <a:rPr sz="2500" spc="4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that</a:t>
            </a:r>
            <a:r>
              <a:rPr sz="2500" spc="40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it </a:t>
            </a:r>
            <a:r>
              <a:rPr sz="2500" dirty="0">
                <a:latin typeface="Calibri"/>
                <a:cs typeface="Calibri"/>
              </a:rPr>
              <a:t>comprises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both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male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female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members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equal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value</a:t>
            </a:r>
            <a:endParaRPr sz="250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This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not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issue</a:t>
            </a:r>
            <a:r>
              <a:rPr sz="2500" spc="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who</a:t>
            </a:r>
            <a:r>
              <a:rPr sz="2500" spc="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plays</a:t>
            </a:r>
            <a:r>
              <a:rPr sz="2500" spc="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what</a:t>
            </a:r>
            <a:r>
              <a:rPr sz="2500" spc="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role.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Roles</a:t>
            </a:r>
            <a:r>
              <a:rPr sz="2500" spc="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can</a:t>
            </a:r>
            <a:r>
              <a:rPr sz="2500" spc="7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differ </a:t>
            </a:r>
            <a:r>
              <a:rPr sz="2500" dirty="0">
                <a:latin typeface="Calibri"/>
                <a:cs typeface="Calibri"/>
              </a:rPr>
              <a:t>from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society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society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but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what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universal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fact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that </a:t>
            </a:r>
            <a:r>
              <a:rPr sz="2500" dirty="0">
                <a:latin typeface="Calibri"/>
                <a:cs typeface="Calibri"/>
              </a:rPr>
              <a:t>both</a:t>
            </a:r>
            <a:r>
              <a:rPr sz="2500" spc="2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males</a:t>
            </a:r>
            <a:r>
              <a:rPr sz="2500" spc="2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2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females</a:t>
            </a:r>
            <a:r>
              <a:rPr sz="2500" spc="254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have</a:t>
            </a:r>
            <a:r>
              <a:rPr sz="2500" spc="2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equal</a:t>
            </a:r>
            <a:r>
              <a:rPr sz="2500" spc="2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relevance</a:t>
            </a:r>
            <a:r>
              <a:rPr sz="2500" spc="2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2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all</a:t>
            </a:r>
            <a:r>
              <a:rPr sz="2500" spc="28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our </a:t>
            </a:r>
            <a:r>
              <a:rPr sz="2500" dirty="0">
                <a:latin typeface="Calibri"/>
                <a:cs typeface="Calibri"/>
              </a:rPr>
              <a:t>decisions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actions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that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influence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our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lives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must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the </a:t>
            </a:r>
            <a:r>
              <a:rPr sz="2500" spc="-10" dirty="0">
                <a:latin typeface="Calibri"/>
                <a:cs typeface="Calibri"/>
              </a:rPr>
              <a:t>backdrop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gender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equality.</a:t>
            </a:r>
            <a:endParaRPr sz="2500">
              <a:latin typeface="Calibri"/>
              <a:cs typeface="Calibri"/>
            </a:endParaRPr>
          </a:p>
          <a:p>
            <a:pPr marL="355600" marR="5715" indent="-342900" algn="just">
              <a:lnSpc>
                <a:spcPts val="2400"/>
              </a:lnSpc>
              <a:spcBef>
                <a:spcPts val="605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It</a:t>
            </a:r>
            <a:r>
              <a:rPr sz="2500" spc="22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22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time</a:t>
            </a:r>
            <a:r>
              <a:rPr sz="2500" spc="22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we</a:t>
            </a:r>
            <a:r>
              <a:rPr sz="2500" spc="22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opened</a:t>
            </a:r>
            <a:r>
              <a:rPr sz="2500" spc="21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ourselves</a:t>
            </a:r>
            <a:r>
              <a:rPr sz="2500" spc="220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215" dirty="0">
                <a:latin typeface="Calibri"/>
                <a:cs typeface="Calibri"/>
              </a:rPr>
              <a:t>  </a:t>
            </a:r>
            <a:r>
              <a:rPr sz="2500" dirty="0">
                <a:latin typeface="Calibri"/>
                <a:cs typeface="Calibri"/>
              </a:rPr>
              <a:t>introspection</a:t>
            </a:r>
            <a:r>
              <a:rPr sz="2500" spc="229" dirty="0">
                <a:latin typeface="Calibri"/>
                <a:cs typeface="Calibri"/>
              </a:rPr>
              <a:t>  </a:t>
            </a:r>
            <a:r>
              <a:rPr sz="2500" spc="-25" dirty="0">
                <a:latin typeface="Calibri"/>
                <a:cs typeface="Calibri"/>
              </a:rPr>
              <a:t>and </a:t>
            </a:r>
            <a:r>
              <a:rPr sz="2500" spc="-10" dirty="0">
                <a:latin typeface="Calibri"/>
                <a:cs typeface="Calibri"/>
              </a:rPr>
              <a:t>recognize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fact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that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we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are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gender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biased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society,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at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all </a:t>
            </a:r>
            <a:r>
              <a:rPr sz="2500" dirty="0">
                <a:latin typeface="Calibri"/>
                <a:cs typeface="Calibri"/>
              </a:rPr>
              <a:t>levels,</a:t>
            </a:r>
            <a:r>
              <a:rPr sz="2500" spc="3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3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that</a:t>
            </a:r>
            <a:r>
              <a:rPr sz="2500" spc="3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we</a:t>
            </a:r>
            <a:r>
              <a:rPr sz="2500" spc="3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must</a:t>
            </a:r>
            <a:r>
              <a:rPr sz="2500" spc="3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begin</a:t>
            </a:r>
            <a:r>
              <a:rPr sz="2500" spc="3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3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focus</a:t>
            </a:r>
            <a:r>
              <a:rPr sz="2500" spc="3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on</a:t>
            </a:r>
            <a:r>
              <a:rPr sz="2500" spc="3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3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values</a:t>
            </a:r>
            <a:r>
              <a:rPr sz="2500" spc="33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of </a:t>
            </a:r>
            <a:r>
              <a:rPr sz="2500" dirty="0">
                <a:latin typeface="Calibri"/>
                <a:cs typeface="Calibri"/>
              </a:rPr>
              <a:t>gender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parity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in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our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homes.</a:t>
            </a:r>
            <a:endParaRPr sz="25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  <a:tab pos="356870" algn="l"/>
              </a:tabLst>
            </a:pPr>
            <a:r>
              <a:rPr sz="2500" dirty="0">
                <a:latin typeface="Calibri"/>
                <a:cs typeface="Calibri"/>
              </a:rPr>
              <a:t>	This</a:t>
            </a:r>
            <a:r>
              <a:rPr sz="2500" spc="3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3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where</a:t>
            </a:r>
            <a:r>
              <a:rPr sz="2500" spc="3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3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first</a:t>
            </a:r>
            <a:r>
              <a:rPr sz="2500" spc="3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step</a:t>
            </a:r>
            <a:r>
              <a:rPr sz="2500" spc="3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3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being</a:t>
            </a:r>
            <a:r>
              <a:rPr sz="2500" spc="3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3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progressive</a:t>
            </a:r>
            <a:r>
              <a:rPr sz="2500" spc="35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citizen </a:t>
            </a:r>
            <a:r>
              <a:rPr sz="2500" dirty="0">
                <a:latin typeface="Calibri"/>
                <a:cs typeface="Calibri"/>
              </a:rPr>
              <a:t>begins.</a:t>
            </a:r>
            <a:r>
              <a:rPr sz="2500" spc="1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There</a:t>
            </a:r>
            <a:r>
              <a:rPr sz="2500" spc="1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can</a:t>
            </a:r>
            <a:r>
              <a:rPr sz="2500" spc="1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</a:t>
            </a:r>
            <a:r>
              <a:rPr sz="2500" spc="1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no</a:t>
            </a:r>
            <a:r>
              <a:rPr sz="2500" spc="1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better</a:t>
            </a:r>
            <a:r>
              <a:rPr sz="2500" spc="1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place</a:t>
            </a:r>
            <a:r>
              <a:rPr sz="2500" spc="1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for</a:t>
            </a:r>
            <a:r>
              <a:rPr sz="2500" spc="1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moral</a:t>
            </a:r>
            <a:r>
              <a:rPr sz="2500" spc="1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1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ethical </a:t>
            </a:r>
            <a:r>
              <a:rPr sz="2500" dirty="0">
                <a:latin typeface="Calibri"/>
                <a:cs typeface="Calibri"/>
              </a:rPr>
              <a:t>education</a:t>
            </a:r>
            <a:r>
              <a:rPr sz="2500" spc="1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than</a:t>
            </a:r>
            <a:r>
              <a:rPr sz="2500" spc="1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home</a:t>
            </a:r>
            <a:r>
              <a:rPr sz="2500" spc="1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1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114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best</a:t>
            </a:r>
            <a:r>
              <a:rPr sz="2500" spc="1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student</a:t>
            </a:r>
            <a:r>
              <a:rPr sz="2500" spc="1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for</a:t>
            </a:r>
            <a:r>
              <a:rPr sz="2500" spc="1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1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same</a:t>
            </a:r>
            <a:r>
              <a:rPr sz="2500" spc="12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is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child,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for</a:t>
            </a:r>
            <a:r>
              <a:rPr sz="2500" spc="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he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or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she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completely</a:t>
            </a:r>
            <a:r>
              <a:rPr sz="2500" spc="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open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learning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what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is </a:t>
            </a:r>
            <a:r>
              <a:rPr sz="2500" dirty="0">
                <a:latin typeface="Calibri"/>
                <a:cs typeface="Calibri"/>
              </a:rPr>
              <a:t>taught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practiced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at</a:t>
            </a:r>
            <a:r>
              <a:rPr sz="2500" spc="-10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home.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757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Importance</a:t>
            </a:r>
            <a:r>
              <a:rPr sz="4000" spc="-105" dirty="0"/>
              <a:t> </a:t>
            </a:r>
            <a:r>
              <a:rPr sz="4000" dirty="0"/>
              <a:t>of</a:t>
            </a:r>
            <a:r>
              <a:rPr sz="4000" spc="-110" dirty="0"/>
              <a:t> </a:t>
            </a:r>
            <a:r>
              <a:rPr sz="4000" dirty="0"/>
              <a:t>Gender</a:t>
            </a:r>
            <a:r>
              <a:rPr sz="4000" spc="-105" dirty="0"/>
              <a:t> </a:t>
            </a:r>
            <a:r>
              <a:rPr sz="4000" spc="-10" dirty="0"/>
              <a:t>sensitization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403349"/>
            <a:ext cx="8074025" cy="492125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Gender</a:t>
            </a:r>
            <a:r>
              <a:rPr sz="2200" spc="37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sensitivity</a:t>
            </a:r>
            <a:r>
              <a:rPr sz="2200" spc="37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helps</a:t>
            </a:r>
            <a:r>
              <a:rPr sz="2200" spc="3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3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generate</a:t>
            </a:r>
            <a:r>
              <a:rPr sz="2200" spc="380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respect</a:t>
            </a:r>
            <a:r>
              <a:rPr sz="2200" spc="375" dirty="0">
                <a:latin typeface="Calibri"/>
                <a:cs typeface="Calibri"/>
              </a:rPr>
              <a:t>  </a:t>
            </a:r>
            <a:r>
              <a:rPr sz="2200" dirty="0">
                <a:latin typeface="Calibri"/>
                <a:cs typeface="Calibri"/>
              </a:rPr>
              <a:t>for</a:t>
            </a:r>
            <a:r>
              <a:rPr sz="2200" spc="380" dirty="0">
                <a:latin typeface="Calibri"/>
                <a:cs typeface="Calibri"/>
              </a:rPr>
              <a:t>  </a:t>
            </a:r>
            <a:r>
              <a:rPr sz="2200" spc="-10" dirty="0">
                <a:latin typeface="Calibri"/>
                <a:cs typeface="Calibri"/>
              </a:rPr>
              <a:t>individual irrespective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sex</a:t>
            </a:r>
            <a:endParaRPr sz="2200">
              <a:latin typeface="Calibri"/>
              <a:cs typeface="Calibri"/>
            </a:endParaRPr>
          </a:p>
          <a:p>
            <a:pPr marL="355600" marR="7620" indent="-342900" algn="just">
              <a:lnSpc>
                <a:spcPct val="80000"/>
              </a:lnSpc>
              <a:spcBef>
                <a:spcPts val="535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It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also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indicates</a:t>
            </a:r>
            <a:r>
              <a:rPr sz="2200" spc="1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1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many</a:t>
            </a:r>
            <a:r>
              <a:rPr sz="2200" spc="1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challenges</a:t>
            </a:r>
            <a:r>
              <a:rPr sz="2200" spc="1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that</a:t>
            </a:r>
            <a:r>
              <a:rPr sz="2200" spc="1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remain</a:t>
            </a:r>
            <a:r>
              <a:rPr sz="2200" spc="1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1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order</a:t>
            </a:r>
            <a:r>
              <a:rPr sz="2200" spc="1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1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close </a:t>
            </a:r>
            <a:r>
              <a:rPr sz="2200" dirty="0">
                <a:latin typeface="Calibri"/>
                <a:cs typeface="Calibri"/>
              </a:rPr>
              <a:t>gender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gaps,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promote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equality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education,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employment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other </a:t>
            </a:r>
            <a:r>
              <a:rPr sz="2200" dirty="0">
                <a:latin typeface="Calibri"/>
                <a:cs typeface="Calibri"/>
              </a:rPr>
              <a:t>spheres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work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family</a:t>
            </a:r>
            <a:endParaRPr sz="2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25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According</a:t>
            </a:r>
            <a:r>
              <a:rPr sz="2200" spc="3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3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modern</a:t>
            </a:r>
            <a:r>
              <a:rPr sz="2200" spc="3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trends,</a:t>
            </a:r>
            <a:r>
              <a:rPr sz="2200" spc="3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men</a:t>
            </a:r>
            <a:r>
              <a:rPr sz="2200" spc="3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women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3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equally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active </a:t>
            </a:r>
            <a:r>
              <a:rPr sz="2200" dirty="0">
                <a:latin typeface="Calibri"/>
                <a:cs typeface="Calibri"/>
              </a:rPr>
              <a:t>players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family,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community,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national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affairs.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Women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must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4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recognized</a:t>
            </a:r>
            <a:r>
              <a:rPr sz="2200" spc="4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40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representing</a:t>
            </a:r>
            <a:r>
              <a:rPr sz="2200" spc="4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half</a:t>
            </a:r>
            <a:r>
              <a:rPr sz="2200" spc="40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4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4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world's</a:t>
            </a:r>
            <a:r>
              <a:rPr sz="2200" spc="4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most</a:t>
            </a:r>
            <a:r>
              <a:rPr sz="2200" spc="409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precious resources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called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human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beings.</a:t>
            </a:r>
            <a:endParaRPr sz="2200">
              <a:latin typeface="Calibri"/>
              <a:cs typeface="Calibri"/>
            </a:endParaRPr>
          </a:p>
          <a:p>
            <a:pPr marL="355600" marR="6985" indent="-342900" algn="just">
              <a:lnSpc>
                <a:spcPts val="2110"/>
              </a:lnSpc>
              <a:spcBef>
                <a:spcPts val="515"/>
              </a:spcBef>
              <a:buFont typeface="Arial MT"/>
              <a:buChar char="•"/>
              <a:tabLst>
                <a:tab pos="355600" algn="l"/>
                <a:tab pos="418465" algn="l"/>
              </a:tabLst>
            </a:pPr>
            <a:r>
              <a:rPr sz="2200" dirty="0">
                <a:latin typeface="Calibri"/>
                <a:cs typeface="Calibri"/>
              </a:rPr>
              <a:t>	Employers</a:t>
            </a:r>
            <a:r>
              <a:rPr sz="2200" spc="4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should</a:t>
            </a:r>
            <a:r>
              <a:rPr sz="2200" spc="4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commit</a:t>
            </a:r>
            <a:r>
              <a:rPr sz="2200" spc="4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5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equal</a:t>
            </a:r>
            <a:r>
              <a:rPr sz="2200" spc="4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employment</a:t>
            </a:r>
            <a:r>
              <a:rPr sz="2200" spc="5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opportunity</a:t>
            </a:r>
            <a:r>
              <a:rPr sz="2200" spc="48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at </a:t>
            </a:r>
            <a:r>
              <a:rPr sz="2200" dirty="0">
                <a:latin typeface="Calibri"/>
                <a:cs typeface="Calibri"/>
              </a:rPr>
              <a:t>workplace</a:t>
            </a:r>
            <a:r>
              <a:rPr sz="2200" spc="2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2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management</a:t>
            </a:r>
            <a:r>
              <a:rPr sz="2200" spc="2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should</a:t>
            </a:r>
            <a:r>
              <a:rPr sz="2200" spc="2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not</a:t>
            </a:r>
            <a:r>
              <a:rPr sz="2200" spc="2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distinguish</a:t>
            </a:r>
            <a:r>
              <a:rPr sz="2200" spc="2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people</a:t>
            </a:r>
            <a:r>
              <a:rPr sz="2200" spc="2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on</a:t>
            </a:r>
            <a:r>
              <a:rPr sz="2200" spc="21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the </a:t>
            </a:r>
            <a:r>
              <a:rPr sz="2200" dirty="0">
                <a:latin typeface="Calibri"/>
                <a:cs typeface="Calibri"/>
              </a:rPr>
              <a:t>on</a:t>
            </a:r>
            <a:r>
              <a:rPr sz="2200" spc="22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2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basis</a:t>
            </a:r>
            <a:r>
              <a:rPr sz="2200" spc="2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2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sex.</a:t>
            </a:r>
            <a:r>
              <a:rPr sz="2200" spc="2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For</a:t>
            </a:r>
            <a:r>
              <a:rPr sz="2200" spc="2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all</a:t>
            </a:r>
            <a:r>
              <a:rPr sz="2200" spc="2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management</a:t>
            </a:r>
            <a:r>
              <a:rPr sz="2200" spc="229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purposes,</a:t>
            </a:r>
            <a:r>
              <a:rPr sz="2200" spc="2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both</a:t>
            </a:r>
            <a:r>
              <a:rPr sz="2200" spc="2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men</a:t>
            </a:r>
            <a:r>
              <a:rPr sz="2200" spc="24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and </a:t>
            </a:r>
            <a:r>
              <a:rPr sz="2200" dirty="0">
                <a:latin typeface="Calibri"/>
                <a:cs typeface="Calibri"/>
              </a:rPr>
              <a:t>women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gifted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ability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work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diligence</a:t>
            </a:r>
            <a:endParaRPr sz="22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555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dirty="0">
                <a:latin typeface="Calibri"/>
                <a:cs typeface="Calibri"/>
              </a:rPr>
              <a:t>Managements</a:t>
            </a:r>
            <a:r>
              <a:rPr sz="2200" spc="3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must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sensitize</a:t>
            </a:r>
            <a:r>
              <a:rPr sz="2200" spc="3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employees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for</a:t>
            </a:r>
            <a:r>
              <a:rPr sz="2200" spc="3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gender</a:t>
            </a:r>
            <a:r>
              <a:rPr sz="2200" spc="3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sensitivity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to </a:t>
            </a:r>
            <a:r>
              <a:rPr sz="2200" dirty="0">
                <a:latin typeface="Calibri"/>
                <a:cs typeface="Calibri"/>
              </a:rPr>
              <a:t>prevent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minimize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issues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connected</a:t>
            </a:r>
            <a:r>
              <a:rPr sz="2200" spc="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sexual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harassment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that </a:t>
            </a:r>
            <a:r>
              <a:rPr sz="2200" dirty="0">
                <a:latin typeface="Calibri"/>
                <a:cs typeface="Calibri"/>
              </a:rPr>
              <a:t>is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illegal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train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employees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more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vocal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how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say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to </a:t>
            </a:r>
            <a:r>
              <a:rPr sz="2200" dirty="0">
                <a:latin typeface="Calibri"/>
                <a:cs typeface="Calibri"/>
              </a:rPr>
              <a:t>such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advances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firmly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611505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90" dirty="0"/>
              <a:t> </a:t>
            </a:r>
            <a:r>
              <a:rPr dirty="0"/>
              <a:t>is</a:t>
            </a:r>
            <a:r>
              <a:rPr spc="-70" dirty="0"/>
              <a:t> </a:t>
            </a:r>
            <a:r>
              <a:rPr dirty="0"/>
              <a:t>Sexual</a:t>
            </a:r>
            <a:r>
              <a:rPr spc="-70" dirty="0"/>
              <a:t> </a:t>
            </a:r>
            <a:r>
              <a:rPr spc="-10" dirty="0"/>
              <a:t>Harassment?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7461"/>
            <a:ext cx="8075295" cy="41414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Sexual</a:t>
            </a:r>
            <a:r>
              <a:rPr sz="2700" spc="2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harassment</a:t>
            </a:r>
            <a:r>
              <a:rPr sz="2700" spc="2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occurs</a:t>
            </a:r>
            <a:r>
              <a:rPr sz="2700" spc="20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when</a:t>
            </a:r>
            <a:r>
              <a:rPr sz="2700" spc="2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2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woman</a:t>
            </a:r>
            <a:r>
              <a:rPr sz="2700" spc="215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despite </a:t>
            </a:r>
            <a:r>
              <a:rPr sz="2700" dirty="0">
                <a:latin typeface="Calibri"/>
                <a:cs typeface="Calibri"/>
              </a:rPr>
              <a:t>having</a:t>
            </a:r>
            <a:r>
              <a:rPr sz="2700" spc="6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clearly</a:t>
            </a:r>
            <a:r>
              <a:rPr sz="2700" spc="6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indicated</a:t>
            </a:r>
            <a:r>
              <a:rPr sz="2700" spc="6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her</a:t>
            </a:r>
            <a:r>
              <a:rPr sz="2700" spc="6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disinterest,</a:t>
            </a:r>
            <a:r>
              <a:rPr sz="2700" spc="6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6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pressured </a:t>
            </a:r>
            <a:r>
              <a:rPr sz="2700" dirty="0">
                <a:latin typeface="Calibri"/>
                <a:cs typeface="Calibri"/>
              </a:rPr>
              <a:t>into</a:t>
            </a:r>
            <a:r>
              <a:rPr sz="2700" spc="245" dirty="0">
                <a:latin typeface="Calibri"/>
                <a:cs typeface="Calibri"/>
              </a:rPr>
              <a:t>   </a:t>
            </a:r>
            <a:r>
              <a:rPr sz="2700" dirty="0">
                <a:latin typeface="Calibri"/>
                <a:cs typeface="Calibri"/>
              </a:rPr>
              <a:t>tolerating</a:t>
            </a:r>
            <a:r>
              <a:rPr sz="2700" spc="6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spc="67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accepting</a:t>
            </a:r>
            <a:r>
              <a:rPr sz="2700" spc="245" dirty="0">
                <a:latin typeface="Calibri"/>
                <a:cs typeface="Calibri"/>
              </a:rPr>
              <a:t>   </a:t>
            </a:r>
            <a:r>
              <a:rPr sz="2700" dirty="0">
                <a:latin typeface="Calibri"/>
                <a:cs typeface="Calibri"/>
              </a:rPr>
              <a:t>undesirable</a:t>
            </a:r>
            <a:r>
              <a:rPr sz="2700" spc="245" dirty="0">
                <a:latin typeface="Calibri"/>
                <a:cs typeface="Calibri"/>
              </a:rPr>
              <a:t>   </a:t>
            </a:r>
            <a:r>
              <a:rPr sz="2700" spc="-10" dirty="0">
                <a:latin typeface="Calibri"/>
                <a:cs typeface="Calibri"/>
              </a:rPr>
              <a:t>sexual </a:t>
            </a:r>
            <a:r>
              <a:rPr sz="2700" dirty="0">
                <a:latin typeface="Calibri"/>
                <a:cs typeface="Calibri"/>
              </a:rPr>
              <a:t>advances</a:t>
            </a:r>
            <a:r>
              <a:rPr sz="2700" spc="43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4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someone</a:t>
            </a:r>
            <a:r>
              <a:rPr sz="2700" spc="4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who</a:t>
            </a:r>
            <a:r>
              <a:rPr sz="2700" spc="459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4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4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4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position</a:t>
            </a:r>
            <a:r>
              <a:rPr sz="2700" spc="4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4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power </a:t>
            </a:r>
            <a:r>
              <a:rPr sz="2700" dirty="0">
                <a:latin typeface="Calibri"/>
                <a:cs typeface="Calibri"/>
              </a:rPr>
              <a:t>over</a:t>
            </a:r>
            <a:r>
              <a:rPr sz="2700" spc="12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her</a:t>
            </a:r>
            <a:r>
              <a:rPr sz="2700" spc="12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12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12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able</a:t>
            </a:r>
            <a:r>
              <a:rPr sz="2700" spc="12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12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harm</a:t>
            </a:r>
            <a:r>
              <a:rPr sz="2700" spc="13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her</a:t>
            </a:r>
            <a:r>
              <a:rPr sz="2700" spc="12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interests</a:t>
            </a:r>
            <a:r>
              <a:rPr sz="2700" spc="12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if</a:t>
            </a:r>
            <a:r>
              <a:rPr sz="2700" spc="130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she </a:t>
            </a:r>
            <a:r>
              <a:rPr sz="2700" dirty="0">
                <a:latin typeface="Calibri"/>
                <a:cs typeface="Calibri"/>
              </a:rPr>
              <a:t>declines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tolerate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these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advances.</a:t>
            </a:r>
            <a:endParaRPr sz="27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If</a:t>
            </a:r>
            <a:r>
              <a:rPr sz="2700" spc="10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10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boss</a:t>
            </a:r>
            <a:r>
              <a:rPr sz="2700" spc="345" dirty="0">
                <a:latin typeface="Calibri"/>
                <a:cs typeface="Calibri"/>
              </a:rPr>
              <a:t>  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spc="10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10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colleague</a:t>
            </a:r>
            <a:r>
              <a:rPr sz="2700" spc="10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repeatedly</a:t>
            </a:r>
            <a:r>
              <a:rPr sz="2700" spc="1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makes</a:t>
            </a:r>
            <a:r>
              <a:rPr sz="2700" spc="100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sexual </a:t>
            </a:r>
            <a:r>
              <a:rPr sz="2700" dirty="0">
                <a:latin typeface="Calibri"/>
                <a:cs typeface="Calibri"/>
              </a:rPr>
              <a:t>propositions</a:t>
            </a:r>
            <a:r>
              <a:rPr sz="2700" spc="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woman</a:t>
            </a:r>
            <a:r>
              <a:rPr sz="2700" spc="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employee</a:t>
            </a:r>
            <a:r>
              <a:rPr sz="2700" spc="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day</a:t>
            </a:r>
            <a:r>
              <a:rPr sz="2700" spc="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after</a:t>
            </a:r>
            <a:r>
              <a:rPr sz="2700" spc="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day,</a:t>
            </a:r>
            <a:r>
              <a:rPr sz="2700" spc="6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with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spc="53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without</a:t>
            </a:r>
            <a:r>
              <a:rPr sz="2700" spc="54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any</a:t>
            </a:r>
            <a:r>
              <a:rPr sz="2700" spc="53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physical</a:t>
            </a:r>
            <a:r>
              <a:rPr sz="2700" spc="54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overtures,</a:t>
            </a:r>
            <a:r>
              <a:rPr sz="2700" spc="53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despite</a:t>
            </a:r>
            <a:r>
              <a:rPr sz="2700" spc="535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her </a:t>
            </a:r>
            <a:r>
              <a:rPr sz="2700" dirty="0">
                <a:latin typeface="Calibri"/>
                <a:cs typeface="Calibri"/>
              </a:rPr>
              <a:t>repeatedly</a:t>
            </a:r>
            <a:r>
              <a:rPr sz="2700" spc="31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indicating</a:t>
            </a:r>
            <a:r>
              <a:rPr sz="2700" spc="32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that</a:t>
            </a:r>
            <a:r>
              <a:rPr sz="2700" spc="31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she</a:t>
            </a:r>
            <a:r>
              <a:rPr sz="2700" spc="31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finds</a:t>
            </a:r>
            <a:r>
              <a:rPr sz="2700" spc="31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his</a:t>
            </a:r>
            <a:r>
              <a:rPr sz="2700" spc="320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advances </a:t>
            </a:r>
            <a:r>
              <a:rPr sz="2700" dirty="0">
                <a:latin typeface="Calibri"/>
                <a:cs typeface="Calibri"/>
              </a:rPr>
              <a:t>offensive,</a:t>
            </a:r>
            <a:r>
              <a:rPr sz="2700" spc="484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he</a:t>
            </a:r>
            <a:r>
              <a:rPr sz="2700" spc="50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can</a:t>
            </a:r>
            <a:r>
              <a:rPr sz="2700" spc="49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be</a:t>
            </a:r>
            <a:r>
              <a:rPr sz="2700" spc="49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rightly</a:t>
            </a:r>
            <a:r>
              <a:rPr sz="2700" spc="49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accused</a:t>
            </a:r>
            <a:r>
              <a:rPr sz="2700" spc="50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500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sexual harassment.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5"/>
              </a:spcBef>
            </a:pPr>
            <a:r>
              <a:rPr dirty="0"/>
              <a:t>Sexual</a:t>
            </a:r>
            <a:r>
              <a:rPr spc="-125" dirty="0"/>
              <a:t> </a:t>
            </a:r>
            <a:r>
              <a:rPr dirty="0"/>
              <a:t>Harassment</a:t>
            </a:r>
            <a:r>
              <a:rPr spc="-155" dirty="0"/>
              <a:t> </a:t>
            </a:r>
            <a:r>
              <a:rPr dirty="0"/>
              <a:t>at</a:t>
            </a:r>
            <a:r>
              <a:rPr spc="-125" dirty="0"/>
              <a:t> </a:t>
            </a:r>
            <a:r>
              <a:rPr spc="-10" dirty="0"/>
              <a:t>Workplace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8797"/>
            <a:ext cx="8073390" cy="1831339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 algn="just">
              <a:lnSpc>
                <a:spcPct val="9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Although</a:t>
            </a:r>
            <a:r>
              <a:rPr sz="3200" spc="204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such</a:t>
            </a:r>
            <a:r>
              <a:rPr sz="3200" spc="20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extreme</a:t>
            </a:r>
            <a:r>
              <a:rPr sz="3200" spc="20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conditions</a:t>
            </a:r>
            <a:r>
              <a:rPr sz="3200" spc="204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204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not </a:t>
            </a:r>
            <a:r>
              <a:rPr sz="3200" dirty="0">
                <a:latin typeface="Calibri"/>
                <a:cs typeface="Calibri"/>
              </a:rPr>
              <a:t>prevalent</a:t>
            </a:r>
            <a:r>
              <a:rPr sz="3200" spc="16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459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government</a:t>
            </a:r>
            <a:r>
              <a:rPr sz="3200" spc="1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offices,</a:t>
            </a:r>
            <a:r>
              <a:rPr sz="3200" spc="1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cases</a:t>
            </a:r>
            <a:r>
              <a:rPr sz="3200" spc="155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sexual</a:t>
            </a:r>
            <a:r>
              <a:rPr sz="3200" spc="6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harassment</a:t>
            </a:r>
            <a:r>
              <a:rPr sz="3200" spc="6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6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been</a:t>
            </a:r>
            <a:r>
              <a:rPr sz="3200" spc="6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reported</a:t>
            </a:r>
            <a:r>
              <a:rPr sz="3200" spc="6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time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again.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3851528"/>
            <a:ext cx="64604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4675" algn="l"/>
                <a:tab pos="3001645" algn="l"/>
                <a:tab pos="3638550" algn="l"/>
                <a:tab pos="4434205" algn="l"/>
              </a:tabLst>
            </a:pPr>
            <a:r>
              <a:rPr sz="3200" spc="-10" dirty="0">
                <a:latin typeface="Calibri"/>
                <a:cs typeface="Calibri"/>
              </a:rPr>
              <a:t>measures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taken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by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the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government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412312"/>
            <a:ext cx="8074025" cy="9531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265" marR="5080" indent="-342265" algn="r">
              <a:lnSpc>
                <a:spcPts val="3650"/>
              </a:lnSpc>
              <a:spcBef>
                <a:spcPts val="105"/>
              </a:spcBef>
              <a:buFont typeface="Arial MT"/>
              <a:buChar char="•"/>
              <a:tabLst>
                <a:tab pos="342265" algn="l"/>
                <a:tab pos="1245235" algn="l"/>
                <a:tab pos="2891155" algn="l"/>
                <a:tab pos="3337560" algn="l"/>
                <a:tab pos="5014595" algn="l"/>
                <a:tab pos="6170295" algn="l"/>
                <a:tab pos="7138034" algn="l"/>
              </a:tabLst>
            </a:pPr>
            <a:r>
              <a:rPr sz="3200" spc="-25" dirty="0">
                <a:latin typeface="Calibri"/>
                <a:cs typeface="Calibri"/>
              </a:rPr>
              <a:t>Job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security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0" dirty="0">
                <a:latin typeface="Calibri"/>
                <a:cs typeface="Calibri"/>
              </a:rPr>
              <a:t>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conduct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rules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and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other</a:t>
            </a:r>
            <a:endParaRPr sz="3200">
              <a:latin typeface="Calibri"/>
              <a:cs typeface="Calibri"/>
            </a:endParaRPr>
          </a:p>
          <a:p>
            <a:pPr marR="5080" algn="r">
              <a:lnSpc>
                <a:spcPts val="3650"/>
              </a:lnSpc>
            </a:pPr>
            <a:r>
              <a:rPr sz="3200" spc="-20" dirty="0">
                <a:latin typeface="Calibri"/>
                <a:cs typeface="Calibri"/>
              </a:rPr>
              <a:t>have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8839" y="4290440"/>
            <a:ext cx="7729855" cy="139192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84"/>
              </a:spcBef>
            </a:pPr>
            <a:r>
              <a:rPr sz="3200" dirty="0">
                <a:latin typeface="Calibri"/>
                <a:cs typeface="Calibri"/>
              </a:rPr>
              <a:t>gone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7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long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way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curbing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sexual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harassment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505" dirty="0">
                <a:latin typeface="Calibri"/>
                <a:cs typeface="Calibri"/>
              </a:rPr>
              <a:t>     </a:t>
            </a:r>
            <a:r>
              <a:rPr sz="3200" dirty="0">
                <a:latin typeface="Calibri"/>
                <a:cs typeface="Calibri"/>
              </a:rPr>
              <a:t>workplaces</a:t>
            </a:r>
            <a:r>
              <a:rPr sz="3200" spc="295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meant</a:t>
            </a:r>
            <a:r>
              <a:rPr sz="3200" spc="300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300" dirty="0">
                <a:latin typeface="Calibri"/>
                <a:cs typeface="Calibri"/>
              </a:rPr>
              <a:t>   </a:t>
            </a:r>
            <a:r>
              <a:rPr sz="3200" spc="-10" dirty="0">
                <a:latin typeface="Calibri"/>
                <a:cs typeface="Calibri"/>
              </a:rPr>
              <a:t>government employees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2920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Steps</a:t>
            </a:r>
            <a:r>
              <a:rPr sz="3600" spc="-114" dirty="0"/>
              <a:t> </a:t>
            </a:r>
            <a:r>
              <a:rPr sz="3600" dirty="0"/>
              <a:t>taken</a:t>
            </a:r>
            <a:r>
              <a:rPr sz="3600" spc="-114" dirty="0"/>
              <a:t> </a:t>
            </a:r>
            <a:r>
              <a:rPr sz="3600" dirty="0"/>
              <a:t>to</a:t>
            </a:r>
            <a:r>
              <a:rPr sz="3600" spc="-114" dirty="0"/>
              <a:t> </a:t>
            </a:r>
            <a:r>
              <a:rPr sz="3600" dirty="0"/>
              <a:t>curb</a:t>
            </a:r>
            <a:r>
              <a:rPr sz="3600" spc="-114" dirty="0"/>
              <a:t> </a:t>
            </a:r>
            <a:r>
              <a:rPr sz="3600" dirty="0"/>
              <a:t>sexual</a:t>
            </a:r>
            <a:r>
              <a:rPr sz="3600" spc="-114" dirty="0"/>
              <a:t> </a:t>
            </a:r>
            <a:r>
              <a:rPr sz="3600" spc="-10" dirty="0"/>
              <a:t>harassment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510635"/>
            <a:ext cx="8036559" cy="33426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Conduct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unbecoming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government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servant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New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provisions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conduct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rules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Case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Vishakha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v/s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Jaipur</a:t>
            </a:r>
            <a:endParaRPr sz="3200">
              <a:latin typeface="Calibri"/>
              <a:cs typeface="Calibri"/>
            </a:endParaRPr>
          </a:p>
          <a:p>
            <a:pPr marL="355600" marR="327025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Supreme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guidelines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issued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1997-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basis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new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provisions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CCS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(Conduct) Rules.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975" rIns="0" bIns="0" rtlCol="0">
            <a:spAutoFit/>
          </a:bodyPr>
          <a:lstStyle/>
          <a:p>
            <a:pPr marL="1286510">
              <a:lnSpc>
                <a:spcPct val="100000"/>
              </a:lnSpc>
              <a:spcBef>
                <a:spcPts val="105"/>
              </a:spcBef>
            </a:pPr>
            <a:r>
              <a:rPr dirty="0"/>
              <a:t>Rule</a:t>
            </a:r>
            <a:r>
              <a:rPr spc="-35" dirty="0"/>
              <a:t> </a:t>
            </a:r>
            <a:r>
              <a:rPr dirty="0"/>
              <a:t>3</a:t>
            </a:r>
            <a:r>
              <a:rPr spc="-5" dirty="0"/>
              <a:t> </a:t>
            </a:r>
            <a:r>
              <a:rPr dirty="0"/>
              <a:t>(C)</a:t>
            </a:r>
            <a:r>
              <a:rPr spc="-15" dirty="0"/>
              <a:t> </a:t>
            </a:r>
            <a:r>
              <a:rPr dirty="0"/>
              <a:t>of</a:t>
            </a:r>
            <a:r>
              <a:rPr spc="-10" dirty="0"/>
              <a:t> </a:t>
            </a:r>
            <a:r>
              <a:rPr dirty="0"/>
              <a:t>CCS </a:t>
            </a:r>
            <a:r>
              <a:rPr spc="-10" dirty="0"/>
              <a:t>Rules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2138"/>
            <a:ext cx="7984490" cy="3197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2600" b="1" dirty="0">
                <a:latin typeface="Calibri"/>
                <a:cs typeface="Calibri"/>
              </a:rPr>
              <a:t>Rule</a:t>
            </a:r>
            <a:r>
              <a:rPr sz="2600" b="1" spc="-5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3(C</a:t>
            </a:r>
            <a:r>
              <a:rPr sz="2600" dirty="0">
                <a:latin typeface="Calibri"/>
                <a:cs typeface="Calibri"/>
              </a:rPr>
              <a:t>)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concerns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prohibition</a:t>
            </a:r>
            <a:r>
              <a:rPr sz="2600" b="1" spc="-1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of</a:t>
            </a:r>
            <a:r>
              <a:rPr sz="2600" b="1" spc="-5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sexual</a:t>
            </a:r>
            <a:r>
              <a:rPr sz="2600" b="1" spc="-4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harassment </a:t>
            </a:r>
            <a:r>
              <a:rPr sz="2600" b="1" dirty="0">
                <a:latin typeface="Calibri"/>
                <a:cs typeface="Calibri"/>
              </a:rPr>
              <a:t>of</a:t>
            </a:r>
            <a:r>
              <a:rPr sz="2600" b="1" spc="-3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working</a:t>
            </a:r>
            <a:r>
              <a:rPr sz="2600" b="1" spc="-2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women</a:t>
            </a:r>
            <a:endParaRPr sz="2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930"/>
              </a:spcBef>
              <a:buFont typeface="Arial MT"/>
              <a:buChar char="•"/>
              <a:tabLst>
                <a:tab pos="354965" algn="l"/>
              </a:tabLst>
            </a:pPr>
            <a:r>
              <a:rPr sz="2600" dirty="0">
                <a:latin typeface="Calibri"/>
                <a:cs typeface="Calibri"/>
              </a:rPr>
              <a:t>Enjoins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Government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servant</a:t>
            </a:r>
            <a:endParaRPr sz="2600">
              <a:latin typeface="Calibri"/>
              <a:cs typeface="Calibri"/>
            </a:endParaRPr>
          </a:p>
          <a:p>
            <a:pPr marL="755015" marR="734060" lvl="1" indent="-285750">
              <a:lnSpc>
                <a:spcPct val="100000"/>
              </a:lnSpc>
              <a:spcBef>
                <a:spcPts val="585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dirty="0">
                <a:latin typeface="Calibri"/>
                <a:cs typeface="Calibri"/>
              </a:rPr>
              <a:t>not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indulge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sexual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harassment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any 	</a:t>
            </a:r>
            <a:r>
              <a:rPr sz="2400" dirty="0">
                <a:latin typeface="Calibri"/>
                <a:cs typeface="Calibri"/>
              </a:rPr>
              <a:t>women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workplace</a:t>
            </a:r>
            <a:endParaRPr sz="2400">
              <a:latin typeface="Calibri"/>
              <a:cs typeface="Calibri"/>
            </a:endParaRPr>
          </a:p>
          <a:p>
            <a:pPr marL="755015" marR="441325" lvl="1" indent="-28575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756285" algn="l"/>
              </a:tabLst>
            </a:pPr>
            <a:r>
              <a:rPr sz="2400" spc="-20" dirty="0">
                <a:latin typeface="Calibri"/>
                <a:cs typeface="Calibri"/>
              </a:rPr>
              <a:t>in-</a:t>
            </a:r>
            <a:r>
              <a:rPr sz="2400" dirty="0">
                <a:latin typeface="Calibri"/>
                <a:cs typeface="Calibri"/>
              </a:rPr>
              <a:t>charge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workplace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take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appropriate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steps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to 	</a:t>
            </a:r>
            <a:r>
              <a:rPr sz="2400" spc="-10" dirty="0">
                <a:latin typeface="Calibri"/>
                <a:cs typeface="Calibri"/>
              </a:rPr>
              <a:t>prevent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sexual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harassment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any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woman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such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work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66" y="262509"/>
            <a:ext cx="71939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6520" marR="5080" indent="-8382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Sexual</a:t>
            </a:r>
            <a:r>
              <a:rPr sz="4000" spc="-130" dirty="0"/>
              <a:t> </a:t>
            </a:r>
            <a:r>
              <a:rPr sz="4000" spc="-20" dirty="0"/>
              <a:t>Harassment</a:t>
            </a:r>
            <a:r>
              <a:rPr sz="4000" spc="-114" dirty="0"/>
              <a:t> </a:t>
            </a:r>
            <a:r>
              <a:rPr sz="4000" dirty="0"/>
              <a:t>at</a:t>
            </a:r>
            <a:r>
              <a:rPr sz="4000" spc="-130" dirty="0"/>
              <a:t> </a:t>
            </a:r>
            <a:r>
              <a:rPr sz="4000" spc="-20" dirty="0"/>
              <a:t>Workplace</a:t>
            </a:r>
            <a:r>
              <a:rPr sz="4000" spc="-145" dirty="0"/>
              <a:t> </a:t>
            </a:r>
            <a:r>
              <a:rPr sz="4000" spc="-50" dirty="0"/>
              <a:t>- </a:t>
            </a:r>
            <a:r>
              <a:rPr sz="4000" dirty="0"/>
              <a:t>Provisions</a:t>
            </a:r>
            <a:r>
              <a:rPr sz="4000" spc="-95" dirty="0"/>
              <a:t> </a:t>
            </a:r>
            <a:r>
              <a:rPr sz="4000" dirty="0"/>
              <a:t>in</a:t>
            </a:r>
            <a:r>
              <a:rPr sz="4000" spc="-95" dirty="0"/>
              <a:t> </a:t>
            </a:r>
            <a:r>
              <a:rPr sz="4000" dirty="0"/>
              <a:t>CCS</a:t>
            </a:r>
            <a:r>
              <a:rPr sz="4000" spc="-95" dirty="0"/>
              <a:t> </a:t>
            </a:r>
            <a:r>
              <a:rPr sz="4000" dirty="0"/>
              <a:t>(Conduct</a:t>
            </a:r>
            <a:r>
              <a:rPr sz="4000" spc="-80" dirty="0"/>
              <a:t> </a:t>
            </a:r>
            <a:r>
              <a:rPr sz="4000" spc="-10" dirty="0"/>
              <a:t>Rules)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19174"/>
            <a:ext cx="7894955" cy="430974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marR="330200" indent="-342900">
              <a:lnSpc>
                <a:spcPct val="80000"/>
              </a:lnSpc>
              <a:spcBef>
                <a:spcPts val="869"/>
              </a:spcBef>
              <a:buFont typeface="Arial MT"/>
              <a:buChar char="•"/>
              <a:tabLst>
                <a:tab pos="355600" algn="l"/>
                <a:tab pos="4973320" algn="l"/>
                <a:tab pos="6799580" algn="l"/>
              </a:tabLst>
            </a:pPr>
            <a:r>
              <a:rPr sz="3200" dirty="0">
                <a:latin typeface="Calibri"/>
                <a:cs typeface="Calibri"/>
              </a:rPr>
              <a:t>Sexual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harassment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defined</a:t>
            </a:r>
            <a:r>
              <a:rPr sz="3200" dirty="0">
                <a:latin typeface="Calibri"/>
                <a:cs typeface="Calibri"/>
              </a:rPr>
              <a:t>	to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include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such </a:t>
            </a:r>
            <a:r>
              <a:rPr sz="3200" i="1" dirty="0">
                <a:latin typeface="Calibri"/>
                <a:cs typeface="Calibri"/>
              </a:rPr>
              <a:t>unwelcome</a:t>
            </a:r>
            <a:r>
              <a:rPr sz="3200" i="1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sexually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determined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behaviour </a:t>
            </a:r>
            <a:r>
              <a:rPr sz="3200" dirty="0">
                <a:latin typeface="Calibri"/>
                <a:cs typeface="Calibri"/>
              </a:rPr>
              <a:t>(whether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directly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implication)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as: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physical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contact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advances;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demand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request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sexual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favours;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sexually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coloured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remarks;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showing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pornography;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60"/>
              </a:lnSpc>
              <a:spcBef>
                <a:spcPts val="81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any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other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unwelcome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physical,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verbal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non- </a:t>
            </a:r>
            <a:r>
              <a:rPr sz="3200" dirty="0">
                <a:latin typeface="Calibri"/>
                <a:cs typeface="Calibri"/>
              </a:rPr>
              <a:t>verbal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conduct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sexual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nature.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033" y="461594"/>
            <a:ext cx="795083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Steps</a:t>
            </a:r>
            <a:r>
              <a:rPr spc="-85" dirty="0"/>
              <a:t> </a:t>
            </a:r>
            <a:r>
              <a:rPr dirty="0"/>
              <a:t>to</a:t>
            </a:r>
            <a:r>
              <a:rPr spc="-65" dirty="0"/>
              <a:t> </a:t>
            </a:r>
            <a:r>
              <a:rPr dirty="0"/>
              <a:t>be</a:t>
            </a:r>
            <a:r>
              <a:rPr spc="-60" dirty="0"/>
              <a:t> </a:t>
            </a:r>
            <a:r>
              <a:rPr dirty="0"/>
              <a:t>taken</a:t>
            </a:r>
            <a:r>
              <a:rPr spc="-50" dirty="0"/>
              <a:t> </a:t>
            </a:r>
            <a:r>
              <a:rPr dirty="0"/>
              <a:t>by</a:t>
            </a:r>
            <a:r>
              <a:rPr spc="-65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spc="-10" dirty="0"/>
              <a:t>Employer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8797"/>
            <a:ext cx="8075295" cy="422148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 algn="just">
              <a:lnSpc>
                <a:spcPct val="9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Duty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2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2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employer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2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prevent</a:t>
            </a:r>
            <a:r>
              <a:rPr sz="3200" spc="2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deter</a:t>
            </a:r>
            <a:r>
              <a:rPr sz="3200" spc="229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commission</a:t>
            </a:r>
            <a:r>
              <a:rPr sz="3200" spc="2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2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acts</a:t>
            </a:r>
            <a:r>
              <a:rPr sz="3200" spc="2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25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sexual</a:t>
            </a:r>
            <a:r>
              <a:rPr sz="3200" spc="2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harassment</a:t>
            </a:r>
            <a:r>
              <a:rPr sz="3200" spc="2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7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provide</a:t>
            </a:r>
            <a:r>
              <a:rPr sz="3200" spc="6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6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6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resolution,</a:t>
            </a:r>
            <a:r>
              <a:rPr sz="3200" spc="6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settlement</a:t>
            </a:r>
            <a:r>
              <a:rPr sz="3200" spc="70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or </a:t>
            </a:r>
            <a:r>
              <a:rPr sz="3200" dirty="0">
                <a:latin typeface="Calibri"/>
                <a:cs typeface="Calibri"/>
              </a:rPr>
              <a:t>prosecution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sexual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harassment</a:t>
            </a:r>
            <a:endParaRPr sz="3200">
              <a:latin typeface="Calibri"/>
              <a:cs typeface="Calibri"/>
            </a:endParaRPr>
          </a:p>
          <a:p>
            <a:pPr marL="354330" marR="10795" indent="-341630" algn="just">
              <a:lnSpc>
                <a:spcPts val="3460"/>
              </a:lnSpc>
              <a:spcBef>
                <a:spcPts val="819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Criminal</a:t>
            </a:r>
            <a:r>
              <a:rPr sz="3200" spc="71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proceedings</a:t>
            </a:r>
            <a:r>
              <a:rPr sz="3200" spc="71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71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70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initiated</a:t>
            </a:r>
            <a:r>
              <a:rPr sz="3200" spc="710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in 	</a:t>
            </a:r>
            <a:r>
              <a:rPr sz="3200" spc="-10" dirty="0">
                <a:latin typeface="Calibri"/>
                <a:cs typeface="Calibri"/>
              </a:rPr>
              <a:t>appropriate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cases</a:t>
            </a:r>
            <a:endParaRPr sz="3200">
              <a:latin typeface="Calibri"/>
              <a:cs typeface="Calibri"/>
            </a:endParaRPr>
          </a:p>
          <a:p>
            <a:pPr marL="355600" marR="7620" indent="-342900" algn="just">
              <a:lnSpc>
                <a:spcPct val="90000"/>
              </a:lnSpc>
              <a:spcBef>
                <a:spcPts val="71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Where</a:t>
            </a:r>
            <a:r>
              <a:rPr sz="3200" spc="2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such</a:t>
            </a:r>
            <a:r>
              <a:rPr sz="3200" spc="25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conduct</a:t>
            </a:r>
            <a:r>
              <a:rPr sz="3200" spc="2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amounts</a:t>
            </a:r>
            <a:r>
              <a:rPr sz="3200" spc="2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2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misconduct, </a:t>
            </a:r>
            <a:r>
              <a:rPr sz="3200" dirty="0">
                <a:latin typeface="Calibri"/>
                <a:cs typeface="Calibri"/>
              </a:rPr>
              <a:t>appropriate</a:t>
            </a:r>
            <a:r>
              <a:rPr sz="3200" spc="3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disciplinary</a:t>
            </a:r>
            <a:r>
              <a:rPr sz="3200" spc="3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action</a:t>
            </a:r>
            <a:r>
              <a:rPr sz="3200" spc="3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3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3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initiated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employer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1848" y="2868548"/>
            <a:ext cx="39433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i="1" dirty="0">
                <a:latin typeface="Calibri"/>
                <a:cs typeface="Calibri"/>
              </a:rPr>
              <a:t>Thank</a:t>
            </a:r>
            <a:r>
              <a:rPr sz="7200" i="1" spc="-5" dirty="0">
                <a:latin typeface="Calibri"/>
                <a:cs typeface="Calibri"/>
              </a:rPr>
              <a:t> </a:t>
            </a:r>
            <a:r>
              <a:rPr sz="7200" i="1" spc="-500" dirty="0">
                <a:latin typeface="Calibri"/>
                <a:cs typeface="Calibri"/>
              </a:rPr>
              <a:t>Y</a:t>
            </a:r>
            <a:r>
              <a:rPr sz="7200" i="1" spc="15" dirty="0">
                <a:latin typeface="Calibri"/>
                <a:cs typeface="Calibri"/>
              </a:rPr>
              <a:t>ou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5415</Words>
  <Application>Microsoft Office PowerPoint</Application>
  <PresentationFormat>On-screen Show (4:3)</PresentationFormat>
  <Paragraphs>476</Paragraphs>
  <Slides>85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0" baseType="lpstr">
      <vt:lpstr>Arial MT</vt:lpstr>
      <vt:lpstr>Calibri</vt:lpstr>
      <vt:lpstr>Times New Roman</vt:lpstr>
      <vt:lpstr>Wingdings</vt:lpstr>
      <vt:lpstr>Office Theme</vt:lpstr>
      <vt:lpstr>GENDER SENSITIZATION</vt:lpstr>
      <vt:lpstr>Sex and Gender</vt:lpstr>
      <vt:lpstr>Sex</vt:lpstr>
      <vt:lpstr>Gender</vt:lpstr>
      <vt:lpstr>Gender and Sex</vt:lpstr>
      <vt:lpstr>Exercise</vt:lpstr>
      <vt:lpstr>Following are the Statements:</vt:lpstr>
      <vt:lpstr>Difference Between Gender and Sex</vt:lpstr>
      <vt:lpstr>Gender roles and stereotypes</vt:lpstr>
      <vt:lpstr>Gender Roles</vt:lpstr>
      <vt:lpstr>What we see daily…</vt:lpstr>
      <vt:lpstr>What we see daily…</vt:lpstr>
      <vt:lpstr>What we see daily…</vt:lpstr>
      <vt:lpstr>Quick quizz</vt:lpstr>
      <vt:lpstr>Gender roles</vt:lpstr>
      <vt:lpstr>Women’s 3 main roles (paid &amp; unpaid)</vt:lpstr>
      <vt:lpstr>What we often hear…</vt:lpstr>
      <vt:lpstr>Gender stereotype</vt:lpstr>
      <vt:lpstr>What do those saying mean?</vt:lpstr>
      <vt:lpstr>Question</vt:lpstr>
      <vt:lpstr>Gender stereotype</vt:lpstr>
      <vt:lpstr>What do those saying mean?</vt:lpstr>
      <vt:lpstr>Question</vt:lpstr>
      <vt:lpstr>PowerPoint Presentation</vt:lpstr>
      <vt:lpstr>Who Says Boys and Girls are Equal?</vt:lpstr>
      <vt:lpstr>Gender and Education</vt:lpstr>
      <vt:lpstr>Feminization of Poverty</vt:lpstr>
      <vt:lpstr>Exploitation Caused By Gender Ideology</vt:lpstr>
      <vt:lpstr>Honor Killings</vt:lpstr>
      <vt:lpstr>Violence against women - a global pandemic</vt:lpstr>
      <vt:lpstr>RAPE</vt:lpstr>
      <vt:lpstr>Dowry Deaths (Sec. 302, 304B IPC)</vt:lpstr>
      <vt:lpstr>Torture (Cruelty by Husband &amp; Relatives) (Sec. 498 A IPC)</vt:lpstr>
      <vt:lpstr>Molestation (Sec. 354 IPC)</vt:lpstr>
      <vt:lpstr>Sexual Harassment (Sec. 509 IPC)</vt:lpstr>
      <vt:lpstr>Importation of Girls (Sec. 366-B IPC)</vt:lpstr>
      <vt:lpstr>Immoral Traffic (Prevention) Act</vt:lpstr>
      <vt:lpstr>Gender Issues</vt:lpstr>
      <vt:lpstr>WHAT IS A GENDER ISSUE?</vt:lpstr>
      <vt:lpstr>FAMILY</vt:lpstr>
      <vt:lpstr>INDIVIDUAL</vt:lpstr>
      <vt:lpstr>HEALTH &amp; NUTRITION</vt:lpstr>
      <vt:lpstr>SOCIO-CULTURAL</vt:lpstr>
      <vt:lpstr>Education</vt:lpstr>
      <vt:lpstr>Indian Women in Modern Times</vt:lpstr>
      <vt:lpstr>Indian Women in Modern Times</vt:lpstr>
      <vt:lpstr>Indian Women in Modern Times</vt:lpstr>
      <vt:lpstr>Indian Women in Modern Times</vt:lpstr>
      <vt:lpstr>Indian Women in Modern Times</vt:lpstr>
      <vt:lpstr>Indian Women in Modern Times</vt:lpstr>
      <vt:lpstr>Indian Women in Modern Times</vt:lpstr>
      <vt:lpstr>Indian Women in Modern Times</vt:lpstr>
      <vt:lpstr>ECONOMIC</vt:lpstr>
      <vt:lpstr>LEGAL/ADMIN/GOV'T</vt:lpstr>
      <vt:lpstr>POLITICAL</vt:lpstr>
      <vt:lpstr>Gender and the legal system</vt:lpstr>
      <vt:lpstr>Response of Police Personnel to increasing Violence against Women</vt:lpstr>
      <vt:lpstr>Indifferent attitude/behaviour towards women</vt:lpstr>
      <vt:lpstr>Some Stereotypes about sexual violence/harassment</vt:lpstr>
      <vt:lpstr>Standard police response</vt:lpstr>
      <vt:lpstr>Stereotypes governing domestic violence</vt:lpstr>
      <vt:lpstr>Standard Police Response</vt:lpstr>
      <vt:lpstr>Response of Judges</vt:lpstr>
      <vt:lpstr>High Profile cases</vt:lpstr>
      <vt:lpstr>Gender Bias in Media</vt:lpstr>
      <vt:lpstr>Misleading Advertisements</vt:lpstr>
      <vt:lpstr>Poor portrayal of Women</vt:lpstr>
      <vt:lpstr>Women as Objects</vt:lpstr>
      <vt:lpstr>Differential treatment of Women</vt:lpstr>
      <vt:lpstr>Differential treatment of Women</vt:lpstr>
      <vt:lpstr>Media to do away with stereotyping</vt:lpstr>
      <vt:lpstr>Gender Sensitization</vt:lpstr>
      <vt:lpstr>What is Gender Sensitization?</vt:lpstr>
      <vt:lpstr>Why Gender Sensitization?</vt:lpstr>
      <vt:lpstr>Why Is Gender Sensitivity Training at Workplace is Important?</vt:lpstr>
      <vt:lpstr>Objective Gender Sensitivity Training</vt:lpstr>
      <vt:lpstr>Moral Values should start from home</vt:lpstr>
      <vt:lpstr>Importance of Gender sensitization</vt:lpstr>
      <vt:lpstr>What is Sexual Harassment?</vt:lpstr>
      <vt:lpstr>Sexual Harassment at Workplace</vt:lpstr>
      <vt:lpstr>Steps taken to curb sexual harassment</vt:lpstr>
      <vt:lpstr>Rule 3 (C) of CCS Rules</vt:lpstr>
      <vt:lpstr>Sexual Harassment at Workplace - Provisions in CCS (Conduct Rules)</vt:lpstr>
      <vt:lpstr>Steps to be taken by the Employer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 Nair V</dc:creator>
  <cp:lastModifiedBy>prasadkhushbu09@gmail.com</cp:lastModifiedBy>
  <cp:revision>2</cp:revision>
  <dcterms:created xsi:type="dcterms:W3CDTF">2026-02-24T18:45:30Z</dcterms:created>
  <dcterms:modified xsi:type="dcterms:W3CDTF">2026-02-24T18:52:41Z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2016-01-30T00:00:00Z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2026-02-24T00:00:00Z</vt:filetime>
  </property>
  <property fmtid="{D5CDD505-2E9C-101B-9397-08002B2CF9AE}" pid="5" name="Producer">
    <vt:lpwstr>Microsoft® PowerPoint® 2010</vt:lpwstr>
  </property>
</Properties>
</file>